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98" r:id="rId5"/>
    <p:sldId id="302" r:id="rId6"/>
    <p:sldId id="306" r:id="rId7"/>
    <p:sldId id="300" r:id="rId8"/>
    <p:sldId id="282" r:id="rId9"/>
    <p:sldId id="305" r:id="rId10"/>
    <p:sldId id="299" r:id="rId11"/>
    <p:sldId id="265" r:id="rId12"/>
    <p:sldId id="266" r:id="rId13"/>
    <p:sldId id="267" r:id="rId14"/>
    <p:sldId id="268" r:id="rId15"/>
    <p:sldId id="269" r:id="rId16"/>
    <p:sldId id="270" r:id="rId17"/>
    <p:sldId id="271" r:id="rId18"/>
    <p:sldId id="272" r:id="rId19"/>
    <p:sldId id="273" r:id="rId20"/>
    <p:sldId id="274" r:id="rId21"/>
    <p:sldId id="307" r:id="rId22"/>
    <p:sldId id="309" r:id="rId23"/>
    <p:sldId id="308" r:id="rId24"/>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FF5"/>
    <a:srgbClr val="4F9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9" autoAdjust="0"/>
    <p:restoredTop sz="76290" autoAdjust="0"/>
  </p:normalViewPr>
  <p:slideViewPr>
    <p:cSldViewPr>
      <p:cViewPr varScale="1">
        <p:scale>
          <a:sx n="73" d="100"/>
          <a:sy n="73" d="100"/>
        </p:scale>
        <p:origin x="1416"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BF34EE-3ECA-4170-BB09-A97A309A29B7}" type="datetimeFigureOut">
              <a:rPr lang="da-DK" smtClean="0"/>
              <a:t>02-03-2020</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8E1620-5BEF-4C34-A4F3-332D1A2F9EFC}" type="slidenum">
              <a:rPr lang="da-DK" smtClean="0"/>
              <a:t>‹nr.›</a:t>
            </a:fld>
            <a:endParaRPr lang="da-DK"/>
          </a:p>
        </p:txBody>
      </p:sp>
    </p:spTree>
    <p:extLst>
      <p:ext uri="{BB962C8B-B14F-4D97-AF65-F5344CB8AC3E}">
        <p14:creationId xmlns:p14="http://schemas.microsoft.com/office/powerpoint/2010/main" val="33985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mBh8WlO9qB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LG4jKG9lXu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baseline="0" dirty="0" smtClean="0"/>
              <a:t>Øvelser og fortællingerne om lungerne for indskolingen. </a:t>
            </a:r>
          </a:p>
          <a:p>
            <a:endParaRPr lang="da-DK" b="0" baseline="0" dirty="0" smtClean="0"/>
          </a:p>
          <a:p>
            <a:r>
              <a:rPr lang="da-DK" b="0" baseline="0" dirty="0" smtClean="0"/>
              <a:t>Fortæl eleverne, at I </a:t>
            </a:r>
            <a:r>
              <a:rPr lang="da-DK" baseline="0" dirty="0" smtClean="0"/>
              <a:t>skal tale om lungerne i dag, og om hvordan det er at have en lungesygdom. I skal også prøve selv, hvordan det er at have en lungesygdom. I skal se film og høre historie. </a:t>
            </a:r>
          </a:p>
        </p:txBody>
      </p:sp>
      <p:sp>
        <p:nvSpPr>
          <p:cNvPr id="4" name="Pladsholder til slidenummer 3"/>
          <p:cNvSpPr>
            <a:spLocks noGrp="1"/>
          </p:cNvSpPr>
          <p:nvPr>
            <p:ph type="sldNum" sz="quarter" idx="5"/>
          </p:nvPr>
        </p:nvSpPr>
        <p:spPr/>
        <p:txBody>
          <a:bodyPr/>
          <a:lstStyle/>
          <a:p>
            <a:fld id="{80D9ED4F-90B4-4BD8-A817-6A0A9D03637F}" type="slidenum">
              <a:rPr lang="ko-KR" altLang="en-US" smtClean="0"/>
              <a:t>1</a:t>
            </a:fld>
            <a:endParaRPr lang="ko-KR" altLang="en-US"/>
          </a:p>
        </p:txBody>
      </p:sp>
    </p:spTree>
    <p:extLst>
      <p:ext uri="{BB962C8B-B14F-4D97-AF65-F5344CB8AC3E}">
        <p14:creationId xmlns:p14="http://schemas.microsoft.com/office/powerpoint/2010/main" val="2784499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Pludselig kommer Liva frem fra et træ. Hun ser forskrækket ud.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”Er du okay, Albert?” spørger hun og løber hen og sætter sig hos ham.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Albert kan ikke svare. Han kan kun tænke på at få luft. </a:t>
            </a:r>
            <a:endParaRPr lang="da-DK" dirty="0"/>
          </a:p>
        </p:txBody>
      </p:sp>
      <p:sp>
        <p:nvSpPr>
          <p:cNvPr id="4" name="Pladsholder til diasnummer 3"/>
          <p:cNvSpPr>
            <a:spLocks noGrp="1"/>
          </p:cNvSpPr>
          <p:nvPr>
            <p:ph type="sldNum" sz="quarter" idx="10"/>
          </p:nvPr>
        </p:nvSpPr>
        <p:spPr/>
        <p:txBody>
          <a:bodyPr/>
          <a:lstStyle/>
          <a:p>
            <a:fld id="{F932FDBF-0714-0347-8D09-A0E971E87B0E}" type="slidenum">
              <a:rPr lang="da-DK" smtClean="0"/>
              <a:t>10</a:t>
            </a:fld>
            <a:endParaRPr lang="da-DK"/>
          </a:p>
        </p:txBody>
      </p:sp>
    </p:spTree>
    <p:extLst>
      <p:ext uri="{BB962C8B-B14F-4D97-AF65-F5344CB8AC3E}">
        <p14:creationId xmlns:p14="http://schemas.microsoft.com/office/powerpoint/2010/main" val="890002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Nu kommer Gustav også løbende hen til dem.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”Hvad er der galt?” spørger han.</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”Det er Alberts sygdom i lungerne,” fortæller Liva.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De tre sidder stille i græsset.</a:t>
            </a:r>
            <a:r>
              <a:rPr lang="da-DK" dirty="0">
                <a:effectLst/>
              </a:rPr>
              <a:t> </a:t>
            </a:r>
            <a:endParaRPr lang="da-DK" dirty="0"/>
          </a:p>
        </p:txBody>
      </p:sp>
      <p:sp>
        <p:nvSpPr>
          <p:cNvPr id="4" name="Pladsholder til diasnummer 3"/>
          <p:cNvSpPr>
            <a:spLocks noGrp="1"/>
          </p:cNvSpPr>
          <p:nvPr>
            <p:ph type="sldNum" sz="quarter" idx="10"/>
          </p:nvPr>
        </p:nvSpPr>
        <p:spPr/>
        <p:txBody>
          <a:bodyPr/>
          <a:lstStyle/>
          <a:p>
            <a:fld id="{F932FDBF-0714-0347-8D09-A0E971E87B0E}" type="slidenum">
              <a:rPr lang="da-DK" smtClean="0"/>
              <a:t>11</a:t>
            </a:fld>
            <a:endParaRPr lang="da-DK"/>
          </a:p>
        </p:txBody>
      </p:sp>
    </p:spTree>
    <p:extLst>
      <p:ext uri="{BB962C8B-B14F-4D97-AF65-F5344CB8AC3E}">
        <p14:creationId xmlns:p14="http://schemas.microsoft.com/office/powerpoint/2010/main" val="283999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Liva er Alberts gode ven, og hun ved godt, at Albert er syg i lungerne. Nogle gange kan Albert godt glemme det i et øjeblik, og så har Liva flere gange hjulpet ham med at få sin medicin.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Liva skynder sig at stikke hånden ned i lommen på Albert og finder hans medicin.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”Sug i den her!” siger hun til Albert. Han skynder sig at tage den op til munden.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Han suger lige, som han har lært af lægen, så han ved, at medicinen kommer helt ned i lungerne. Men det bliver ikke bedre. Det er stadig svært at trække vejret.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Liva prøver at sidde helt roligt ved siden af Albert. Det vigtigste er, at Albert er rolig, når han ikke kan få luft. Det har Liva lært. Så hun holder forsigtigt sin arm rundt om ham.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Spørg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Hvordan kan man ellers</a:t>
            </a:r>
            <a:r>
              <a:rPr lang="da-DK" sz="1200" kern="1200" baseline="0" dirty="0">
                <a:solidFill>
                  <a:schemeClr val="tx1"/>
                </a:solidFill>
                <a:effectLst/>
                <a:latin typeface="+mn-lt"/>
                <a:ea typeface="+mn-ea"/>
                <a:cs typeface="+mn-cs"/>
              </a:rPr>
              <a:t> hjælpe Albert til at blive helt rolig?</a:t>
            </a:r>
          </a:p>
          <a:p>
            <a:endParaRPr lang="da-DK" sz="1200" b="1" kern="1200" baseline="0" dirty="0">
              <a:solidFill>
                <a:schemeClr val="tx1"/>
              </a:solidFill>
              <a:effectLst/>
              <a:latin typeface="+mn-lt"/>
              <a:ea typeface="+mn-ea"/>
              <a:cs typeface="+mn-cs"/>
            </a:endParaRPr>
          </a:p>
          <a:p>
            <a:r>
              <a:rPr lang="da-DK" sz="1200" b="1" kern="1200" baseline="0" dirty="0">
                <a:solidFill>
                  <a:schemeClr val="tx1"/>
                </a:solidFill>
                <a:effectLst/>
                <a:latin typeface="+mn-lt"/>
                <a:ea typeface="+mn-ea"/>
                <a:cs typeface="+mn-cs"/>
              </a:rPr>
              <a:t>Vejrtrækningsøvelse</a:t>
            </a:r>
            <a:r>
              <a:rPr lang="da-DK" sz="1200" kern="1200" baseline="0" dirty="0">
                <a:solidFill>
                  <a:schemeClr val="tx1"/>
                </a:solidFill>
                <a:effectLst/>
                <a:latin typeface="+mn-lt"/>
                <a:ea typeface="+mn-ea"/>
                <a:cs typeface="+mn-cs"/>
              </a:rPr>
              <a:t>:</a:t>
            </a:r>
          </a:p>
          <a:p>
            <a:r>
              <a:rPr lang="da-DK" sz="1200" kern="1200" dirty="0">
                <a:solidFill>
                  <a:schemeClr val="tx1"/>
                </a:solidFill>
                <a:latin typeface="+mn-lt"/>
                <a:ea typeface="+mn-ea"/>
                <a:cs typeface="+mn-cs"/>
              </a:rPr>
              <a:t>Få eleverne til at </a:t>
            </a:r>
            <a:r>
              <a:rPr lang="da-DK" sz="1200" kern="1200" baseline="0" dirty="0">
                <a:solidFill>
                  <a:schemeClr val="tx1"/>
                </a:solidFill>
                <a:latin typeface="+mn-lt"/>
                <a:ea typeface="+mn-ea"/>
                <a:cs typeface="+mn-cs"/>
              </a:rPr>
              <a:t>tage </a:t>
            </a:r>
            <a:r>
              <a:rPr lang="da-DK" sz="1200" kern="1200" dirty="0">
                <a:solidFill>
                  <a:schemeClr val="tx1"/>
                </a:solidFill>
                <a:latin typeface="+mn-lt"/>
                <a:ea typeface="+mn-ea"/>
                <a:cs typeface="+mn-cs"/>
              </a:rPr>
              <a:t>fem dybe vejrtrækninger</a:t>
            </a:r>
          </a:p>
          <a:p>
            <a:endParaRPr lang="da-DK" sz="1200" kern="1200" dirty="0">
              <a:solidFill>
                <a:schemeClr val="tx1"/>
              </a:solidFill>
              <a:latin typeface="+mn-lt"/>
              <a:ea typeface="+mn-ea"/>
              <a:cs typeface="+mn-cs"/>
            </a:endParaRPr>
          </a:p>
          <a:p>
            <a:r>
              <a:rPr lang="da-DK" sz="1200" b="1" kern="1200" dirty="0">
                <a:solidFill>
                  <a:schemeClr val="tx1"/>
                </a:solidFill>
                <a:latin typeface="+mn-lt"/>
                <a:ea typeface="+mn-ea"/>
                <a:cs typeface="+mn-cs"/>
              </a:rPr>
              <a:t>Spørg:</a:t>
            </a:r>
            <a:r>
              <a:rPr lang="da-DK" sz="1200" b="1" kern="1200" baseline="0" dirty="0">
                <a:solidFill>
                  <a:schemeClr val="tx1"/>
                </a:solidFill>
                <a:latin typeface="+mn-lt"/>
                <a:ea typeface="+mn-ea"/>
                <a:cs typeface="+mn-cs"/>
              </a:rPr>
              <a:t> </a:t>
            </a:r>
          </a:p>
          <a:p>
            <a:r>
              <a:rPr lang="da-DK" sz="1200" kern="1200" baseline="0" dirty="0">
                <a:solidFill>
                  <a:schemeClr val="tx1"/>
                </a:solidFill>
                <a:latin typeface="+mn-lt"/>
                <a:ea typeface="+mn-ea"/>
                <a:cs typeface="+mn-cs"/>
              </a:rPr>
              <a:t>Hvordan det er at trække vejret så dybt?</a:t>
            </a:r>
          </a:p>
          <a:p>
            <a:r>
              <a:rPr lang="da-DK" sz="1200" kern="1200" baseline="0" dirty="0">
                <a:solidFill>
                  <a:schemeClr val="tx1"/>
                </a:solidFill>
                <a:effectLst/>
                <a:latin typeface="+mn-lt"/>
                <a:ea typeface="+mn-ea"/>
                <a:cs typeface="+mn-cs"/>
              </a:rPr>
              <a:t>Hvordan har jeres krop og hoved det?</a:t>
            </a:r>
          </a:p>
          <a:p>
            <a:r>
              <a:rPr lang="da-DK" sz="1200" kern="1200" baseline="0" dirty="0">
                <a:solidFill>
                  <a:schemeClr val="tx1"/>
                </a:solidFill>
                <a:effectLst/>
                <a:latin typeface="+mn-lt"/>
                <a:ea typeface="+mn-ea"/>
                <a:cs typeface="+mn-cs"/>
              </a:rPr>
              <a:t>Bliver du mere afslappet?</a:t>
            </a:r>
          </a:p>
          <a:p>
            <a:endParaRPr lang="da-DK" dirty="0"/>
          </a:p>
        </p:txBody>
      </p:sp>
      <p:sp>
        <p:nvSpPr>
          <p:cNvPr id="4" name="Pladsholder til diasnummer 3"/>
          <p:cNvSpPr>
            <a:spLocks noGrp="1"/>
          </p:cNvSpPr>
          <p:nvPr>
            <p:ph type="sldNum" sz="quarter" idx="10"/>
          </p:nvPr>
        </p:nvSpPr>
        <p:spPr/>
        <p:txBody>
          <a:bodyPr/>
          <a:lstStyle/>
          <a:p>
            <a:fld id="{F932FDBF-0714-0347-8D09-A0E971E87B0E}" type="slidenum">
              <a:rPr lang="da-DK" smtClean="0"/>
              <a:t>12</a:t>
            </a:fld>
            <a:endParaRPr lang="da-DK"/>
          </a:p>
        </p:txBody>
      </p:sp>
    </p:spTree>
    <p:extLst>
      <p:ext uri="{BB962C8B-B14F-4D97-AF65-F5344CB8AC3E}">
        <p14:creationId xmlns:p14="http://schemas.microsoft.com/office/powerpoint/2010/main" val="2501481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Gustav kigger sig omkring. Han ved ikke rigtigt, hvad han skal gøre. Skal han løbe efter hjælp? Han rejser sig hurtigt op og siger, at han vil hente en voksen. Så løber han i fuld fart ud af skoven og hen mod skolen.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Spørg</a:t>
            </a:r>
            <a:r>
              <a:rPr lang="da-DK" sz="1200" b="1" kern="1200" baseline="0" dirty="0">
                <a:solidFill>
                  <a:schemeClr val="tx1"/>
                </a:solidFill>
                <a:effectLst/>
                <a:latin typeface="+mn-lt"/>
                <a:ea typeface="+mn-ea"/>
                <a:cs typeface="+mn-cs"/>
              </a:rPr>
              <a:t>:</a:t>
            </a:r>
          </a:p>
          <a:p>
            <a:r>
              <a:rPr lang="da-DK" sz="1200" kern="1200" baseline="0" dirty="0">
                <a:solidFill>
                  <a:schemeClr val="tx1"/>
                </a:solidFill>
                <a:effectLst/>
                <a:latin typeface="+mn-lt"/>
                <a:ea typeface="+mn-ea"/>
                <a:cs typeface="+mn-cs"/>
              </a:rPr>
              <a:t>Har I forslag til, hvordan I kan hjælpe, hvis en af jeres venner er syg?</a:t>
            </a:r>
            <a:endParaRPr lang="da-DK" dirty="0"/>
          </a:p>
        </p:txBody>
      </p:sp>
      <p:sp>
        <p:nvSpPr>
          <p:cNvPr id="4" name="Pladsholder til diasnummer 3"/>
          <p:cNvSpPr>
            <a:spLocks noGrp="1"/>
          </p:cNvSpPr>
          <p:nvPr>
            <p:ph type="sldNum" sz="quarter" idx="10"/>
          </p:nvPr>
        </p:nvSpPr>
        <p:spPr/>
        <p:txBody>
          <a:bodyPr/>
          <a:lstStyle/>
          <a:p>
            <a:fld id="{F932FDBF-0714-0347-8D09-A0E971E87B0E}" type="slidenum">
              <a:rPr lang="da-DK" smtClean="0"/>
              <a:t>13</a:t>
            </a:fld>
            <a:endParaRPr lang="da-DK"/>
          </a:p>
        </p:txBody>
      </p:sp>
    </p:spTree>
    <p:extLst>
      <p:ext uri="{BB962C8B-B14F-4D97-AF65-F5344CB8AC3E}">
        <p14:creationId xmlns:p14="http://schemas.microsoft.com/office/powerpoint/2010/main" val="420861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Albert er blevet lidt mere rolig. Men han har stadig svært ved at trække vejret. Han bliver så bange, når hans medicin ikke hjælper, at han har lyst til at græde. Når han er oppe på hospitalet med sin mor eller far, bliver Alberts mor også tit ked af, at lægerne ikke ved, hvilken medicin der kan hjælpe ham. Det kan Albert godt mærke, selvom hun smiler til ham. Lægerne synes, det er svært at finde den rigtige medicin. Så han får tit alt muligt, som slet ikke gør det bedre.  </a:t>
            </a:r>
            <a:endParaRPr lang="da-DK" dirty="0"/>
          </a:p>
        </p:txBody>
      </p:sp>
      <p:sp>
        <p:nvSpPr>
          <p:cNvPr id="4" name="Pladsholder til diasnummer 3"/>
          <p:cNvSpPr>
            <a:spLocks noGrp="1"/>
          </p:cNvSpPr>
          <p:nvPr>
            <p:ph type="sldNum" sz="quarter" idx="10"/>
          </p:nvPr>
        </p:nvSpPr>
        <p:spPr/>
        <p:txBody>
          <a:bodyPr/>
          <a:lstStyle/>
          <a:p>
            <a:fld id="{F932FDBF-0714-0347-8D09-A0E971E87B0E}" type="slidenum">
              <a:rPr lang="da-DK" smtClean="0"/>
              <a:t>14</a:t>
            </a:fld>
            <a:endParaRPr lang="da-DK"/>
          </a:p>
        </p:txBody>
      </p:sp>
    </p:spTree>
    <p:extLst>
      <p:ext uri="{BB962C8B-B14F-4D97-AF65-F5344CB8AC3E}">
        <p14:creationId xmlns:p14="http://schemas.microsoft.com/office/powerpoint/2010/main" val="378437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Albert har været oppe på hospitalet mange, mange gange. Så skal han snakke med læger og undersøges. I starten syntes han, det var lidt spændende. Men det synes han ikke mere. Når han er på hospitalet, er der mange gange, hvor han ikke kan komme i skole. Men han ville hellere være i skolen med sine venner og have en almindelig dag.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Spørg:</a:t>
            </a:r>
          </a:p>
          <a:p>
            <a:r>
              <a:rPr lang="da-DK" sz="1200" b="0" kern="1200" dirty="0">
                <a:solidFill>
                  <a:schemeClr val="tx1"/>
                </a:solidFill>
                <a:effectLst/>
                <a:latin typeface="+mn-lt"/>
                <a:ea typeface="+mn-ea"/>
                <a:cs typeface="+mn-cs"/>
              </a:rPr>
              <a:t>- Hvorfor tror I, at Albert hellere</a:t>
            </a:r>
            <a:r>
              <a:rPr lang="da-DK" sz="1200" b="0" kern="1200" baseline="0" dirty="0">
                <a:solidFill>
                  <a:schemeClr val="tx1"/>
                </a:solidFill>
                <a:effectLst/>
                <a:latin typeface="+mn-lt"/>
                <a:ea typeface="+mn-ea"/>
                <a:cs typeface="+mn-cs"/>
              </a:rPr>
              <a:t> vil være i skole og have en almindelig dag end at være på hospitalet?</a:t>
            </a:r>
            <a:endParaRPr lang="da-DK" sz="1200" b="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F932FDBF-0714-0347-8D09-A0E971E87B0E}" type="slidenum">
              <a:rPr lang="da-DK" smtClean="0"/>
              <a:t>15</a:t>
            </a:fld>
            <a:endParaRPr lang="da-DK"/>
          </a:p>
        </p:txBody>
      </p:sp>
    </p:spTree>
    <p:extLst>
      <p:ext uri="{BB962C8B-B14F-4D97-AF65-F5344CB8AC3E}">
        <p14:creationId xmlns:p14="http://schemas.microsoft.com/office/powerpoint/2010/main" val="3915287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Når Albert er væk fra skolen, har hans venner lavet en masse ting, som han ikke har været med til. Så griner og snakker de om noget, Albert ikke forstår. Nogle gange er han også så træt, at han ikke kan være med til rundbold eller fodbold i skolegården. Så sidder han alene og kigger på de andre, som løber rundt og griner. </a:t>
            </a:r>
            <a:br>
              <a:rPr lang="da-DK" sz="1200" kern="1200" dirty="0">
                <a:solidFill>
                  <a:schemeClr val="tx1"/>
                </a:solidFill>
                <a:effectLst/>
                <a:latin typeface="+mn-lt"/>
                <a:ea typeface="+mn-ea"/>
                <a:cs typeface="+mn-cs"/>
              </a:rPr>
            </a:br>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Spørg</a:t>
            </a:r>
            <a:r>
              <a:rPr lang="da-DK" sz="1200" kern="1200" dirty="0">
                <a:solidFill>
                  <a:schemeClr val="tx1"/>
                </a:solidFill>
                <a:effectLst/>
                <a:latin typeface="+mn-lt"/>
                <a:ea typeface="+mn-ea"/>
                <a:cs typeface="+mn-cs"/>
              </a:rPr>
              <a:t>:</a:t>
            </a:r>
          </a:p>
          <a:p>
            <a:r>
              <a:rPr lang="da-DK" sz="1200" kern="1200" dirty="0">
                <a:solidFill>
                  <a:schemeClr val="tx1"/>
                </a:solidFill>
                <a:effectLst/>
                <a:latin typeface="+mn-lt"/>
                <a:ea typeface="+mn-ea"/>
                <a:cs typeface="+mn-cs"/>
              </a:rPr>
              <a:t>Hvordan</a:t>
            </a:r>
            <a:r>
              <a:rPr lang="da-DK" sz="1200" kern="1200" baseline="0" dirty="0">
                <a:solidFill>
                  <a:schemeClr val="tx1"/>
                </a:solidFill>
                <a:effectLst/>
                <a:latin typeface="+mn-lt"/>
                <a:ea typeface="+mn-ea"/>
                <a:cs typeface="+mn-cs"/>
              </a:rPr>
              <a:t> kan man hjælpe en klassekammerat som Albert til at føle han er med i klassen, når han har været på hospitalet?</a:t>
            </a:r>
            <a:endParaRPr lang="da-DK" dirty="0"/>
          </a:p>
        </p:txBody>
      </p:sp>
      <p:sp>
        <p:nvSpPr>
          <p:cNvPr id="4" name="Pladsholder til diasnummer 3"/>
          <p:cNvSpPr>
            <a:spLocks noGrp="1"/>
          </p:cNvSpPr>
          <p:nvPr>
            <p:ph type="sldNum" sz="quarter" idx="10"/>
          </p:nvPr>
        </p:nvSpPr>
        <p:spPr/>
        <p:txBody>
          <a:bodyPr/>
          <a:lstStyle/>
          <a:p>
            <a:fld id="{F932FDBF-0714-0347-8D09-A0E971E87B0E}" type="slidenum">
              <a:rPr lang="da-DK" smtClean="0"/>
              <a:t>16</a:t>
            </a:fld>
            <a:endParaRPr lang="da-DK"/>
          </a:p>
        </p:txBody>
      </p:sp>
    </p:spTree>
    <p:extLst>
      <p:ext uri="{BB962C8B-B14F-4D97-AF65-F5344CB8AC3E}">
        <p14:creationId xmlns:p14="http://schemas.microsoft.com/office/powerpoint/2010/main" val="232175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Liva og Albert sidder helt stille i skoven, mens Albert får mere og mere luft. Han kan godt trække vejret nu, og han har lyst til at lege gemmeleg igen. Men han er bare blevet så træt så træt. Øv hvor kedeligt, tænker han trist. Så må han ind og hvile sig, selvom han meget hellere ville lege ude i skoven.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Men han er nu alligevel sikker på, at lægerne nok en dag skal opfinde noget medicin, så han måske kan blive rask og lege gemmeleg og spille fodbold helt ligesom de andre børn.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Nu kan Albert og Liva så småt høre stemmer og grene, der knækker. Så er Gustav og en voksen nok på vej…</a:t>
            </a:r>
            <a:r>
              <a:rPr lang="da-DK" dirty="0">
                <a:effectLst/>
              </a:rPr>
              <a:t> </a:t>
            </a:r>
          </a:p>
          <a:p>
            <a:endParaRPr lang="da-DK" dirty="0">
              <a:effectLst/>
            </a:endParaRPr>
          </a:p>
          <a:p>
            <a:r>
              <a:rPr lang="da-DK" b="1" dirty="0">
                <a:effectLst/>
              </a:rPr>
              <a:t>Vejrtrækningsøvelse:</a:t>
            </a:r>
            <a:endParaRPr lang="da-DK" b="0" dirty="0">
              <a:effectLst/>
            </a:endParaRPr>
          </a:p>
          <a:p>
            <a:r>
              <a:rPr lang="da-DK" b="0" u="sng" dirty="0">
                <a:effectLst/>
              </a:rPr>
              <a:t>Formål:</a:t>
            </a:r>
            <a:r>
              <a:rPr lang="da-DK" b="0" u="sng" baseline="0" dirty="0">
                <a:effectLst/>
              </a:rPr>
              <a:t> </a:t>
            </a:r>
            <a:r>
              <a:rPr lang="da-DK" b="0" baseline="0" dirty="0">
                <a:effectLst/>
              </a:rPr>
              <a:t>eleverne skal prøve at trække vejret med de ”rigtige” muskler (maven)</a:t>
            </a:r>
          </a:p>
          <a:p>
            <a:r>
              <a:rPr lang="da-DK" b="0" u="sng" baseline="0" dirty="0">
                <a:effectLst/>
              </a:rPr>
              <a:t>Metode: </a:t>
            </a:r>
            <a:r>
              <a:rPr lang="da-DK" b="0" baseline="0" dirty="0">
                <a:effectLst/>
              </a:rPr>
              <a:t>Eleverne skal lægge sig ned og lægge en ting på maven fx bog eller penalhus. De skal trække vejret dybt og helt ned i maven. Hvis de trækker vejret rigtigt bruger de maven. Så kan de se, at tingen på maven bevæger sig op og ned.</a:t>
            </a:r>
          </a:p>
          <a:p>
            <a:endParaRPr lang="da-DK" b="0" baseline="0" dirty="0">
              <a:effectLst/>
            </a:endParaRPr>
          </a:p>
          <a:p>
            <a:r>
              <a:rPr lang="da-DK" b="1" baseline="0" dirty="0">
                <a:effectLst/>
              </a:rPr>
              <a:t>Spørg: </a:t>
            </a:r>
          </a:p>
          <a:p>
            <a:r>
              <a:rPr lang="da-DK" b="0" baseline="0" dirty="0">
                <a:effectLst/>
              </a:rPr>
              <a:t>Hvordan har I det? </a:t>
            </a:r>
          </a:p>
          <a:p>
            <a:r>
              <a:rPr lang="da-DK" b="0" baseline="0" dirty="0">
                <a:effectLst/>
              </a:rPr>
              <a:t>Bliver I mere afslappet?</a:t>
            </a:r>
          </a:p>
          <a:p>
            <a:r>
              <a:rPr lang="da-DK" b="0" baseline="0" dirty="0">
                <a:effectLst/>
              </a:rPr>
              <a:t>Hvornår kan I trække vejret på denne måde? (inden du skal sove, når du skal koncentrere dig for at skyde en bold præcis, andre situationer?)</a:t>
            </a:r>
          </a:p>
          <a:p>
            <a:endParaRPr lang="da-DK" b="0" baseline="0" dirty="0">
              <a:effectLst/>
            </a:endParaRPr>
          </a:p>
          <a:p>
            <a:endParaRPr lang="da-DK" b="0" dirty="0"/>
          </a:p>
        </p:txBody>
      </p:sp>
      <p:sp>
        <p:nvSpPr>
          <p:cNvPr id="4" name="Pladsholder til diasnummer 3"/>
          <p:cNvSpPr>
            <a:spLocks noGrp="1"/>
          </p:cNvSpPr>
          <p:nvPr>
            <p:ph type="sldNum" sz="quarter" idx="10"/>
          </p:nvPr>
        </p:nvSpPr>
        <p:spPr/>
        <p:txBody>
          <a:bodyPr/>
          <a:lstStyle/>
          <a:p>
            <a:fld id="{F932FDBF-0714-0347-8D09-A0E971E87B0E}" type="slidenum">
              <a:rPr lang="da-DK" smtClean="0"/>
              <a:t>17</a:t>
            </a:fld>
            <a:endParaRPr lang="da-DK"/>
          </a:p>
        </p:txBody>
      </p:sp>
    </p:spTree>
    <p:extLst>
      <p:ext uri="{BB962C8B-B14F-4D97-AF65-F5344CB8AC3E}">
        <p14:creationId xmlns:p14="http://schemas.microsoft.com/office/powerpoint/2010/main" val="901176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effectLst/>
              </a:rPr>
              <a:t>Vejrtrækningsøvelse</a:t>
            </a:r>
            <a:r>
              <a:rPr lang="da-DK" b="1" dirty="0">
                <a:effectLst/>
              </a:rPr>
              <a:t>:</a:t>
            </a:r>
            <a:endParaRPr lang="da-DK" b="0" dirty="0">
              <a:effectLst/>
            </a:endParaRPr>
          </a:p>
          <a:p>
            <a:r>
              <a:rPr lang="da-DK" b="0" u="sng" dirty="0">
                <a:effectLst/>
              </a:rPr>
              <a:t>Formål:</a:t>
            </a:r>
            <a:r>
              <a:rPr lang="da-DK" b="0" u="sng" baseline="0" dirty="0">
                <a:effectLst/>
              </a:rPr>
              <a:t> </a:t>
            </a:r>
            <a:r>
              <a:rPr lang="da-DK" b="0" baseline="0" dirty="0">
                <a:effectLst/>
              </a:rPr>
              <a:t>eleverne skal prøve at trække vejret med de ”rigtige” muskler (maven)</a:t>
            </a:r>
          </a:p>
          <a:p>
            <a:r>
              <a:rPr lang="da-DK" b="0" u="sng" baseline="0" dirty="0">
                <a:effectLst/>
              </a:rPr>
              <a:t>Metode: </a:t>
            </a:r>
            <a:r>
              <a:rPr lang="da-DK" b="0" baseline="0" dirty="0">
                <a:effectLst/>
              </a:rPr>
              <a:t>Eleverne skal lægge sig ned og lægge en ting på maven fx bog eller penalhus. De skal trække vejret dybt og helt ned i maven. Hvis de trækker vejret rigtigt bruger de maven. Så kan de se, at tingen på maven bevæger sig op og ned.</a:t>
            </a:r>
          </a:p>
          <a:p>
            <a:endParaRPr lang="da-DK" b="0" baseline="0" dirty="0">
              <a:effectLst/>
            </a:endParaRPr>
          </a:p>
          <a:p>
            <a:r>
              <a:rPr lang="da-DK" b="1" baseline="0" dirty="0">
                <a:effectLst/>
              </a:rPr>
              <a:t>Spørg: </a:t>
            </a:r>
          </a:p>
          <a:p>
            <a:r>
              <a:rPr lang="da-DK" b="0" baseline="0" dirty="0">
                <a:effectLst/>
              </a:rPr>
              <a:t>Hvordan har I det? </a:t>
            </a:r>
          </a:p>
          <a:p>
            <a:r>
              <a:rPr lang="da-DK" b="0" baseline="0" dirty="0">
                <a:effectLst/>
              </a:rPr>
              <a:t>Bliver I mere </a:t>
            </a:r>
            <a:r>
              <a:rPr lang="da-DK" b="0" baseline="0" dirty="0" smtClean="0">
                <a:effectLst/>
              </a:rPr>
              <a:t>afslappede?</a:t>
            </a:r>
            <a:endParaRPr lang="da-DK" b="0" baseline="0" dirty="0">
              <a:effectLst/>
            </a:endParaRPr>
          </a:p>
          <a:p>
            <a:r>
              <a:rPr lang="da-DK" b="0" baseline="0" dirty="0">
                <a:effectLst/>
              </a:rPr>
              <a:t>Hvornår kan I trække vejret på denne måde? (inden du skal sove, når du skal koncentrere dig for at skyde en bold præcis, andre situationer?)</a:t>
            </a:r>
          </a:p>
          <a:p>
            <a:endParaRPr lang="da-DK" b="0" baseline="0" dirty="0">
              <a:effectLst/>
            </a:endParaRPr>
          </a:p>
        </p:txBody>
      </p:sp>
      <p:sp>
        <p:nvSpPr>
          <p:cNvPr id="4" name="Pladsholder til diasnummer 3"/>
          <p:cNvSpPr>
            <a:spLocks noGrp="1"/>
          </p:cNvSpPr>
          <p:nvPr>
            <p:ph type="sldNum" sz="quarter" idx="10"/>
          </p:nvPr>
        </p:nvSpPr>
        <p:spPr/>
        <p:txBody>
          <a:bodyPr/>
          <a:lstStyle/>
          <a:p>
            <a:fld id="{F932FDBF-0714-0347-8D09-A0E971E87B0E}" type="slidenum">
              <a:rPr lang="da-DK" smtClean="0"/>
              <a:t>18</a:t>
            </a:fld>
            <a:endParaRPr lang="da-DK"/>
          </a:p>
        </p:txBody>
      </p:sp>
    </p:spTree>
    <p:extLst>
      <p:ext uri="{BB962C8B-B14F-4D97-AF65-F5344CB8AC3E}">
        <p14:creationId xmlns:p14="http://schemas.microsoft.com/office/powerpoint/2010/main" val="2322356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smtClean="0">
                <a:effectLst/>
              </a:rPr>
              <a:t>Opgave: </a:t>
            </a:r>
          </a:p>
          <a:p>
            <a:r>
              <a:rPr lang="da-DK" b="0" baseline="0" dirty="0" smtClean="0">
                <a:effectLst/>
              </a:rPr>
              <a:t>Giv eleverne en kopi af illustrationen fra Alberts historie og lad dem farvelægge den. Bed eleverne om at vise tegningen hjemme og at genfortælle historien om Albert. </a:t>
            </a: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F932FDBF-0714-0347-8D09-A0E971E87B0E}" type="slidenum">
              <a:rPr lang="da-DK" smtClean="0"/>
              <a:t>19</a:t>
            </a:fld>
            <a:endParaRPr lang="da-DK"/>
          </a:p>
        </p:txBody>
      </p:sp>
    </p:spTree>
    <p:extLst>
      <p:ext uri="{BB962C8B-B14F-4D97-AF65-F5344CB8AC3E}">
        <p14:creationId xmlns:p14="http://schemas.microsoft.com/office/powerpoint/2010/main" val="314540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dirty="0" err="1" smtClean="0"/>
              <a:t>Introduktion</a:t>
            </a:r>
            <a:r>
              <a:rPr lang="en-US" b="1" dirty="0" smtClean="0"/>
              <a:t>.</a:t>
            </a:r>
            <a:r>
              <a:rPr lang="en-US" b="1" baseline="0" dirty="0" smtClean="0"/>
              <a:t> </a:t>
            </a:r>
            <a:r>
              <a:rPr lang="en-US" b="1" dirty="0" smtClean="0"/>
              <a:t>Se </a:t>
            </a:r>
            <a:r>
              <a:rPr lang="en-US" b="1" dirty="0" err="1" smtClean="0"/>
              <a:t>filmen</a:t>
            </a:r>
            <a:r>
              <a:rPr lang="en-US" b="1" dirty="0" smtClean="0"/>
              <a:t> </a:t>
            </a:r>
            <a:r>
              <a:rPr lang="en-US" b="1" dirty="0" err="1" smtClean="0"/>
              <a:t>fra</a:t>
            </a:r>
            <a:r>
              <a:rPr lang="en-US" b="1" dirty="0" smtClean="0"/>
              <a:t> DR Ultra: “</a:t>
            </a:r>
            <a:r>
              <a:rPr lang="en-US" b="1" dirty="0" err="1" smtClean="0"/>
              <a:t>Klarer</a:t>
            </a:r>
            <a:r>
              <a:rPr lang="en-US" b="1" dirty="0" smtClean="0"/>
              <a:t> </a:t>
            </a:r>
            <a:r>
              <a:rPr lang="en-US" b="1" dirty="0" err="1" smtClean="0"/>
              <a:t>Nicklas</a:t>
            </a:r>
            <a:r>
              <a:rPr lang="en-US" b="1" baseline="0" dirty="0" smtClean="0"/>
              <a:t> sit </a:t>
            </a:r>
            <a:r>
              <a:rPr lang="en-US" b="1" baseline="0" dirty="0" err="1" smtClean="0"/>
              <a:t>første</a:t>
            </a:r>
            <a:r>
              <a:rPr lang="en-US" b="1" baseline="0" dirty="0" smtClean="0"/>
              <a:t> </a:t>
            </a:r>
            <a:r>
              <a:rPr lang="en-US" b="1" baseline="0" dirty="0" err="1" smtClean="0"/>
              <a:t>løb</a:t>
            </a:r>
            <a:r>
              <a:rPr lang="en-US" b="1" baseline="0" dirty="0" smtClean="0"/>
              <a:t>?” </a:t>
            </a:r>
            <a:r>
              <a:rPr lang="en-US" dirty="0" err="1" smtClean="0"/>
              <a:t>Hvordan</a:t>
            </a:r>
            <a:r>
              <a:rPr lang="en-US" dirty="0" smtClean="0"/>
              <a:t> </a:t>
            </a:r>
            <a:r>
              <a:rPr lang="en-US" dirty="0" err="1" smtClean="0"/>
              <a:t>er</a:t>
            </a:r>
            <a:r>
              <a:rPr lang="en-US" dirty="0" smtClean="0"/>
              <a:t> </a:t>
            </a:r>
            <a:r>
              <a:rPr lang="en-US" dirty="0" err="1" smtClean="0"/>
              <a:t>det</a:t>
            </a:r>
            <a:r>
              <a:rPr lang="en-US" dirty="0" smtClean="0"/>
              <a:t> at have</a:t>
            </a:r>
            <a:r>
              <a:rPr lang="en-US" baseline="0" dirty="0" smtClean="0"/>
              <a:t> </a:t>
            </a:r>
            <a:r>
              <a:rPr lang="en-US" baseline="0" dirty="0" err="1" smtClean="0"/>
              <a:t>en</a:t>
            </a:r>
            <a:r>
              <a:rPr lang="en-US" baseline="0" dirty="0" smtClean="0"/>
              <a:t> </a:t>
            </a:r>
            <a:r>
              <a:rPr lang="en-US" baseline="0" dirty="0" err="1" smtClean="0"/>
              <a:t>lungesygdom</a:t>
            </a:r>
            <a:r>
              <a:rPr lang="en-US" baseline="0" dirty="0" smtClean="0"/>
              <a:t>? </a:t>
            </a:r>
            <a:r>
              <a:rPr lang="en-US" baseline="0" dirty="0" err="1" smtClean="0"/>
              <a:t>Mød</a:t>
            </a:r>
            <a:r>
              <a:rPr lang="en-US" baseline="0" dirty="0" smtClean="0"/>
              <a:t> </a:t>
            </a:r>
            <a:r>
              <a:rPr lang="en-US" baseline="0" dirty="0" err="1" smtClean="0"/>
              <a:t>Nicklas</a:t>
            </a:r>
            <a:r>
              <a:rPr lang="en-US" baseline="0" dirty="0" smtClean="0"/>
              <a:t>, </a:t>
            </a:r>
            <a:r>
              <a:rPr lang="en-US" baseline="0" dirty="0" err="1" smtClean="0"/>
              <a:t>som</a:t>
            </a:r>
            <a:r>
              <a:rPr lang="en-US" baseline="0" dirty="0" smtClean="0"/>
              <a:t> </a:t>
            </a:r>
            <a:r>
              <a:rPr lang="en-US" baseline="0" dirty="0" err="1" smtClean="0"/>
              <a:t>løber</a:t>
            </a:r>
            <a:r>
              <a:rPr lang="en-US" baseline="0" dirty="0" smtClean="0"/>
              <a:t> sit </a:t>
            </a:r>
            <a:r>
              <a:rPr lang="en-US" baseline="0" dirty="0" err="1" smtClean="0"/>
              <a:t>første</a:t>
            </a:r>
            <a:r>
              <a:rPr lang="en-US" baseline="0" dirty="0" smtClean="0"/>
              <a:t> </a:t>
            </a:r>
            <a:r>
              <a:rPr lang="en-US" baseline="0" dirty="0" err="1" smtClean="0"/>
              <a:t>skoleløb</a:t>
            </a:r>
            <a:r>
              <a:rPr lang="en-US" baseline="0" dirty="0" smtClean="0"/>
              <a:t>, </a:t>
            </a:r>
            <a:r>
              <a:rPr lang="en-US" baseline="0" dirty="0" err="1" smtClean="0"/>
              <a:t>selvom</a:t>
            </a:r>
            <a:r>
              <a:rPr lang="en-US" baseline="0" dirty="0" smtClean="0"/>
              <a:t> </a:t>
            </a:r>
            <a:r>
              <a:rPr lang="en-US" baseline="0" dirty="0" err="1" smtClean="0"/>
              <a:t>han</a:t>
            </a:r>
            <a:r>
              <a:rPr lang="en-US" baseline="0" dirty="0" smtClean="0"/>
              <a:t> </a:t>
            </a:r>
            <a:r>
              <a:rPr lang="en-US" baseline="0" dirty="0" err="1" smtClean="0"/>
              <a:t>har</a:t>
            </a:r>
            <a:r>
              <a:rPr lang="en-US" baseline="0" dirty="0" smtClean="0"/>
              <a:t> </a:t>
            </a:r>
            <a:r>
              <a:rPr lang="en-US" baseline="0" dirty="0" err="1" smtClean="0"/>
              <a:t>cystisk</a:t>
            </a:r>
            <a:r>
              <a:rPr lang="en-US" baseline="0" dirty="0" smtClean="0"/>
              <a:t> </a:t>
            </a:r>
            <a:r>
              <a:rPr lang="en-US" baseline="0" dirty="0" err="1" smtClean="0"/>
              <a:t>fibrose</a:t>
            </a:r>
            <a:r>
              <a:rPr lang="en-US" baseline="0" dirty="0" smtClean="0"/>
              <a:t> </a:t>
            </a:r>
            <a:r>
              <a:rPr lang="en-DK" baseline="0" dirty="0" smtClean="0"/>
              <a:t>–</a:t>
            </a:r>
            <a:r>
              <a:rPr lang="en-US" baseline="0" dirty="0" smtClean="0"/>
              <a:t> </a:t>
            </a:r>
            <a:r>
              <a:rPr lang="en-US" baseline="0" dirty="0" err="1" smtClean="0"/>
              <a:t>og</a:t>
            </a:r>
            <a:r>
              <a:rPr lang="en-US" baseline="0" dirty="0" smtClean="0"/>
              <a:t> kun </a:t>
            </a:r>
            <a:r>
              <a:rPr lang="en-US" baseline="0" dirty="0" err="1" smtClean="0"/>
              <a:t>har</a:t>
            </a:r>
            <a:r>
              <a:rPr lang="en-US" baseline="0" dirty="0" smtClean="0"/>
              <a:t> </a:t>
            </a:r>
            <a:r>
              <a:rPr lang="en-US" baseline="0" dirty="0" err="1" smtClean="0"/>
              <a:t>halvdelen</a:t>
            </a:r>
            <a:r>
              <a:rPr lang="en-US" baseline="0" dirty="0" smtClean="0"/>
              <a:t> </a:t>
            </a:r>
            <a:r>
              <a:rPr lang="en-US" baseline="0" dirty="0" err="1" smtClean="0"/>
              <a:t>af</a:t>
            </a:r>
            <a:r>
              <a:rPr lang="en-US" baseline="0" dirty="0" smtClean="0"/>
              <a:t> den </a:t>
            </a:r>
            <a:r>
              <a:rPr lang="en-US" baseline="0" dirty="0" err="1" smtClean="0"/>
              <a:t>lungekraft</a:t>
            </a:r>
            <a:r>
              <a:rPr lang="en-US" baseline="0" dirty="0" smtClean="0"/>
              <a:t>, </a:t>
            </a:r>
            <a:r>
              <a:rPr lang="en-US" baseline="0" dirty="0" err="1" smtClean="0"/>
              <a:t>som</a:t>
            </a:r>
            <a:r>
              <a:rPr lang="en-US" baseline="0" dirty="0" smtClean="0"/>
              <a:t> </a:t>
            </a:r>
            <a:r>
              <a:rPr lang="en-US" baseline="0" dirty="0" err="1" smtClean="0"/>
              <a:t>raske</a:t>
            </a:r>
            <a:r>
              <a:rPr lang="en-US" baseline="0" dirty="0" smtClean="0"/>
              <a:t> </a:t>
            </a:r>
            <a:r>
              <a:rPr lang="en-US" baseline="0" dirty="0" err="1" smtClean="0"/>
              <a:t>børn</a:t>
            </a:r>
            <a:r>
              <a:rPr lang="en-US" baseline="0" dirty="0" smtClean="0"/>
              <a:t> </a:t>
            </a:r>
            <a:r>
              <a:rPr lang="en-US" baseline="0" dirty="0" err="1" smtClean="0"/>
              <a:t>har</a:t>
            </a:r>
            <a:r>
              <a:rPr lang="en-US" baseline="0" dirty="0" smtClean="0"/>
              <a:t>. </a:t>
            </a:r>
          </a:p>
          <a:p>
            <a:r>
              <a:rPr lang="da-DK" sz="1200" kern="1200" dirty="0" smtClean="0">
                <a:solidFill>
                  <a:schemeClr val="tx1"/>
                </a:solidFill>
                <a:effectLst/>
                <a:latin typeface="+mn-lt"/>
                <a:ea typeface="+mn-ea"/>
                <a:cs typeface="+mn-cs"/>
              </a:rPr>
              <a:t>(</a:t>
            </a:r>
            <a:r>
              <a:rPr lang="da-DK" sz="1200" u="sng" kern="1200" dirty="0" smtClean="0">
                <a:solidFill>
                  <a:schemeClr val="tx1"/>
                </a:solidFill>
                <a:effectLst/>
                <a:latin typeface="+mn-lt"/>
                <a:ea typeface="+mn-ea"/>
                <a:cs typeface="+mn-cs"/>
                <a:hlinkClick r:id="rId3"/>
              </a:rPr>
              <a:t>https://youtu.be/mBh8WlO9qBc</a:t>
            </a:r>
            <a:r>
              <a:rPr lang="da-DK" sz="1200" kern="1200" dirty="0" smtClean="0">
                <a:solidFill>
                  <a:schemeClr val="tx1"/>
                </a:solidFill>
                <a:effectLst/>
                <a:latin typeface="+mn-lt"/>
                <a:ea typeface="+mn-ea"/>
                <a:cs typeface="+mn-cs"/>
              </a:rPr>
              <a:t>) (ca. 4:30 min) </a:t>
            </a:r>
            <a:endParaRPr lang="da-DK" dirty="0"/>
          </a:p>
        </p:txBody>
      </p:sp>
      <p:sp>
        <p:nvSpPr>
          <p:cNvPr id="4" name="Pladsholder til slidenummer 3"/>
          <p:cNvSpPr>
            <a:spLocks noGrp="1"/>
          </p:cNvSpPr>
          <p:nvPr>
            <p:ph type="sldNum" sz="quarter" idx="10"/>
          </p:nvPr>
        </p:nvSpPr>
        <p:spPr/>
        <p:txBody>
          <a:bodyPr/>
          <a:lstStyle/>
          <a:p>
            <a:fld id="{B18E1620-5BEF-4C34-A4F3-332D1A2F9EFC}" type="slidenum">
              <a:rPr lang="da-DK" smtClean="0"/>
              <a:t>2</a:t>
            </a:fld>
            <a:endParaRPr lang="da-DK"/>
          </a:p>
        </p:txBody>
      </p:sp>
    </p:spTree>
    <p:extLst>
      <p:ext uri="{BB962C8B-B14F-4D97-AF65-F5344CB8AC3E}">
        <p14:creationId xmlns:p14="http://schemas.microsoft.com/office/powerpoint/2010/main" val="2859711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Afrunding: Hvad kan DU gøre? </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Øvelse: tal to og to</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Giv eleverne 2 minutter til at snakke sammen i par om spørgsmålene nedenfor. Få derefter kommentarer i plenum, som kan bruges til at tale om, hvordan de kan passe godt på deres lunger og hjælpe lungesyge børn. Der er givet eksempler på svar under spørgsmålene. </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Spørgsmål 1: Hvordan kan du passe godt på dine lunger?</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Dyrke sport og være aktiv</a:t>
            </a:r>
          </a:p>
          <a:p>
            <a:pPr lvl="0"/>
            <a:r>
              <a:rPr lang="da-DK" sz="1200" kern="1200" dirty="0" smtClean="0">
                <a:solidFill>
                  <a:schemeClr val="tx1"/>
                </a:solidFill>
                <a:effectLst/>
                <a:latin typeface="+mn-lt"/>
                <a:ea typeface="+mn-ea"/>
                <a:cs typeface="+mn-cs"/>
              </a:rPr>
              <a:t>Gå udenfor og få frisk luft</a:t>
            </a:r>
          </a:p>
          <a:p>
            <a:pPr lvl="0"/>
            <a:r>
              <a:rPr lang="da-DK" sz="1200" kern="1200" dirty="0" smtClean="0">
                <a:solidFill>
                  <a:schemeClr val="tx1"/>
                </a:solidFill>
                <a:effectLst/>
                <a:latin typeface="+mn-lt"/>
                <a:ea typeface="+mn-ea"/>
                <a:cs typeface="+mn-cs"/>
              </a:rPr>
              <a:t>Lufte ud derhjemme</a:t>
            </a:r>
          </a:p>
          <a:p>
            <a:pPr lvl="0"/>
            <a:r>
              <a:rPr lang="da-DK" sz="1200" kern="1200" dirty="0" smtClean="0">
                <a:solidFill>
                  <a:schemeClr val="tx1"/>
                </a:solidFill>
                <a:effectLst/>
                <a:latin typeface="+mn-lt"/>
                <a:ea typeface="+mn-ea"/>
                <a:cs typeface="+mn-cs"/>
              </a:rPr>
              <a:t>Undgå rygning, </a:t>
            </a:r>
            <a:r>
              <a:rPr lang="da-DK" sz="1200" kern="1200" dirty="0" err="1" smtClean="0">
                <a:solidFill>
                  <a:schemeClr val="tx1"/>
                </a:solidFill>
                <a:effectLst/>
                <a:latin typeface="+mn-lt"/>
                <a:ea typeface="+mn-ea"/>
                <a:cs typeface="+mn-cs"/>
              </a:rPr>
              <a:t>trafikos</a:t>
            </a:r>
            <a:r>
              <a:rPr lang="da-DK" sz="1200" kern="1200" dirty="0" smtClean="0">
                <a:solidFill>
                  <a:schemeClr val="tx1"/>
                </a:solidFill>
                <a:effectLst/>
                <a:latin typeface="+mn-lt"/>
                <a:ea typeface="+mn-ea"/>
                <a:cs typeface="+mn-cs"/>
              </a:rPr>
              <a:t> og andre skadelige partikler</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Spørgsmål 2: Hvordan kan du hjælpe lungesyge børn?</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Finde på aktiviteter hvor der er pauser lagt ind</a:t>
            </a:r>
          </a:p>
          <a:p>
            <a:pPr lvl="0"/>
            <a:r>
              <a:rPr lang="da-DK" sz="1200" kern="1200" dirty="0" smtClean="0">
                <a:solidFill>
                  <a:schemeClr val="tx1"/>
                </a:solidFill>
                <a:effectLst/>
                <a:latin typeface="+mn-lt"/>
                <a:ea typeface="+mn-ea"/>
                <a:cs typeface="+mn-cs"/>
              </a:rPr>
              <a:t>Hjælpe med at huske at tage sin medicin</a:t>
            </a:r>
          </a:p>
          <a:p>
            <a:pPr lvl="0"/>
            <a:r>
              <a:rPr lang="da-DK" sz="1200" kern="1200" dirty="0" smtClean="0">
                <a:solidFill>
                  <a:schemeClr val="tx1"/>
                </a:solidFill>
                <a:effectLst/>
                <a:latin typeface="+mn-lt"/>
                <a:ea typeface="+mn-ea"/>
                <a:cs typeface="+mn-cs"/>
              </a:rPr>
              <a:t>Spørge om hvordan det er at have en lungesygdom</a:t>
            </a:r>
          </a:p>
          <a:p>
            <a:pPr lvl="0"/>
            <a:r>
              <a:rPr lang="da-DK" sz="1200" kern="1200" dirty="0" smtClean="0">
                <a:solidFill>
                  <a:schemeClr val="tx1"/>
                </a:solidFill>
                <a:effectLst/>
                <a:latin typeface="+mn-lt"/>
                <a:ea typeface="+mn-ea"/>
                <a:cs typeface="+mn-cs"/>
              </a:rPr>
              <a:t>Deltage i Team Rynkeby Skoleløbet</a:t>
            </a:r>
          </a:p>
          <a:p>
            <a:r>
              <a:rPr lang="da-DK" sz="1200" b="1"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da-DK" sz="1200" u="sng" kern="1200" dirty="0" smtClean="0">
                <a:solidFill>
                  <a:schemeClr val="tx1"/>
                </a:solidFill>
                <a:effectLst/>
                <a:latin typeface="+mn-lt"/>
                <a:ea typeface="+mn-ea"/>
                <a:cs typeface="+mn-cs"/>
              </a:rPr>
              <a:t>Baggrund til læreren: </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Hvad sker der, når vi er aktive?</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Man bliver forpustet</a:t>
            </a:r>
          </a:p>
          <a:p>
            <a:r>
              <a:rPr lang="da-DK" sz="1200" kern="1200" dirty="0" smtClean="0">
                <a:solidFill>
                  <a:schemeClr val="tx1"/>
                </a:solidFill>
                <a:effectLst/>
                <a:latin typeface="+mn-lt"/>
                <a:ea typeface="+mn-ea"/>
                <a:cs typeface="+mn-cs"/>
              </a:rPr>
              <a:t>- Forbedring af transport af ilt rundt i kroppen</a:t>
            </a:r>
          </a:p>
          <a:p>
            <a:r>
              <a:rPr lang="da-DK" sz="1200" kern="1200" dirty="0" smtClean="0">
                <a:solidFill>
                  <a:schemeClr val="tx1"/>
                </a:solidFill>
                <a:effectLst/>
                <a:latin typeface="+mn-lt"/>
                <a:ea typeface="+mn-ea"/>
                <a:cs typeface="+mn-cs"/>
              </a:rPr>
              <a:t>- Forbedring af musklernes evne til at udnytte ilten samt forbedre fedtforbrændingen</a:t>
            </a:r>
          </a:p>
          <a:p>
            <a:r>
              <a:rPr lang="da-DK" sz="1200" kern="1200" dirty="0" smtClean="0">
                <a:solidFill>
                  <a:schemeClr val="tx1"/>
                </a:solidFill>
                <a:effectLst/>
                <a:latin typeface="+mn-lt"/>
                <a:ea typeface="+mn-ea"/>
                <a:cs typeface="+mn-cs"/>
              </a:rPr>
              <a:t>- Forbedring af restitutionsevnen </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Når vi er fysisk aktive og bliver forpustede, træner vi alle musklerne, så de bliver stærkere. Hjertet bliver også stærkere og kan pumpe mere blod og ilt ud i kroppen. Vi får flere blodkar og mere blod, og kan dermed få mere ilt ud til musklerne, så de lettere kan arbejde. Når du er i god form, er din krop bedre til at optage ilten, og på den måde kommer der mere ilt rundt i kroppen, fordi kroppen er bedre til at forsyne muskler og organer med ilt.</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Kan børn med en lungesygdom løbe og være med til sport?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Alle børn - også lungesyge børn - har gavn af frisk luft og fysisk aktivitet hver dag. Børn med astma og andre svære lungesygdomme skal dog have taget deres medicin og have den med sig, når de kaster sig ud i leg og sport. De, der er hårdest ramt af deres lungesygdom, har ikke altid luft til at løbe og dyrke sport. </a:t>
            </a:r>
            <a:r>
              <a:rPr lang="da-DK" sz="1200" kern="1200" smtClean="0">
                <a:solidFill>
                  <a:schemeClr val="tx1"/>
                </a:solidFill>
                <a:effectLst/>
                <a:latin typeface="+mn-lt"/>
                <a:ea typeface="+mn-ea"/>
                <a:cs typeface="+mn-cs"/>
              </a:rPr>
              <a:t>De har til tider knap nok luft nok til at gennemføre skoledagen. </a:t>
            </a: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F932FDBF-0714-0347-8D09-A0E971E87B0E}" type="slidenum">
              <a:rPr lang="da-DK" smtClean="0"/>
              <a:t>20</a:t>
            </a:fld>
            <a:endParaRPr lang="da-DK"/>
          </a:p>
        </p:txBody>
      </p:sp>
    </p:spTree>
    <p:extLst>
      <p:ext uri="{BB962C8B-B14F-4D97-AF65-F5344CB8AC3E}">
        <p14:creationId xmlns:p14="http://schemas.microsoft.com/office/powerpoint/2010/main" val="327330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baseline="0" dirty="0" smtClean="0"/>
              <a:t>Sugerørsøvelsen</a:t>
            </a:r>
            <a:endParaRPr lang="da-DK" baseline="0" dirty="0" smtClean="0"/>
          </a:p>
          <a:p>
            <a:r>
              <a:rPr lang="da-DK" b="0" u="sng" baseline="0" dirty="0" smtClean="0"/>
              <a:t>Formål</a:t>
            </a:r>
            <a:r>
              <a:rPr lang="da-DK" baseline="0" dirty="0" smtClean="0"/>
              <a:t>: Eleverne mærker på egen krop, hvordan det føles at have en nedsat lungefunktion.</a:t>
            </a:r>
          </a:p>
          <a:p>
            <a:endParaRPr lang="da-DK" baseline="0" dirty="0" smtClean="0"/>
          </a:p>
          <a:p>
            <a:r>
              <a:rPr lang="da-DK" b="0" u="sng" baseline="0" dirty="0" smtClean="0"/>
              <a:t>Udførsel</a:t>
            </a:r>
            <a:r>
              <a:rPr lang="da-DK" baseline="0" dirty="0" smtClean="0"/>
              <a:t> </a:t>
            </a:r>
          </a:p>
          <a:p>
            <a:pPr marL="171450" indent="-171450">
              <a:buFont typeface="Arial" panose="020B0604020202020204" pitchFamily="34" charset="0"/>
              <a:buChar char="•"/>
            </a:pPr>
            <a:r>
              <a:rPr lang="da-DK" baseline="0" dirty="0" smtClean="0"/>
              <a:t>Lad eleverne trække vejret normalt først</a:t>
            </a:r>
          </a:p>
          <a:p>
            <a:pPr marL="171450" indent="-171450">
              <a:buFont typeface="Arial" panose="020B0604020202020204" pitchFamily="34" charset="0"/>
              <a:buChar char="•"/>
            </a:pPr>
            <a:r>
              <a:rPr lang="da-DK" baseline="0" dirty="0" smtClean="0"/>
              <a:t>Giv dem derefter et sugerør. Lad eleverne trække vejret normalt gennem sugerøret, mens de holder sig for næsen. </a:t>
            </a:r>
          </a:p>
          <a:p>
            <a:pPr marL="171450" indent="-171450">
              <a:buFont typeface="Arial" panose="020B0604020202020204" pitchFamily="34" charset="0"/>
              <a:buChar char="•"/>
            </a:pPr>
            <a:r>
              <a:rPr lang="da-DK" baseline="0" dirty="0" smtClean="0"/>
              <a:t>Derefter skal eleverne lave høje knæløft/sprællemænd, mens de fortsat trækker vejret gennem sugerøret og holder sig for næsen. </a:t>
            </a:r>
          </a:p>
          <a:p>
            <a:pPr marL="171450" indent="-171450">
              <a:buFont typeface="Arial" panose="020B0604020202020204" pitchFamily="34" charset="0"/>
              <a:buChar char="•"/>
            </a:pPr>
            <a:r>
              <a:rPr lang="da-DK" baseline="0" dirty="0" smtClean="0"/>
              <a:t>Spørg hvordan det var at trække vejret gennem sugerøret. </a:t>
            </a:r>
          </a:p>
          <a:p>
            <a:pPr marL="171450" indent="-171450">
              <a:buFont typeface="Arial" panose="020B0604020202020204" pitchFamily="34" charset="0"/>
              <a:buChar char="•"/>
            </a:pPr>
            <a:r>
              <a:rPr lang="da-DK" baseline="0" dirty="0" smtClean="0"/>
              <a:t>Fortæl, at sådan føles det at trække vejret med syge lunger.</a:t>
            </a:r>
            <a:endParaRPr lang="da-DK"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B18E1620-5BEF-4C34-A4F3-332D1A2F9EFC}" type="slidenum">
              <a:rPr lang="da-DK" smtClean="0"/>
              <a:t>3</a:t>
            </a:fld>
            <a:endParaRPr lang="da-DK"/>
          </a:p>
        </p:txBody>
      </p:sp>
    </p:spTree>
    <p:extLst>
      <p:ext uri="{BB962C8B-B14F-4D97-AF65-F5344CB8AC3E}">
        <p14:creationId xmlns:p14="http://schemas.microsoft.com/office/powerpoint/2010/main" val="228033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smtClean="0"/>
              <a:t>Øvelsen:</a:t>
            </a:r>
            <a:r>
              <a:rPr lang="da-DK" b="1" i="0" baseline="0" dirty="0" smtClean="0"/>
              <a:t> </a:t>
            </a:r>
            <a:r>
              <a:rPr lang="da-DK" b="1" i="0" dirty="0" smtClean="0"/>
              <a:t>Alle dem som</a:t>
            </a:r>
          </a:p>
          <a:p>
            <a:r>
              <a:rPr lang="da-DK" b="0" u="sng" dirty="0" smtClean="0"/>
              <a:t>Formål:</a:t>
            </a:r>
            <a:r>
              <a:rPr lang="da-DK" dirty="0" smtClean="0"/>
              <a:t> Øvelsen får pulsen op og giver eleverne en sjov og god intro til dagen,</a:t>
            </a:r>
            <a:r>
              <a:rPr lang="da-DK" baseline="0" dirty="0" smtClean="0"/>
              <a:t> da de starter med at tænke på, hvad de bruger lungerne til.</a:t>
            </a:r>
          </a:p>
          <a:p>
            <a:endParaRPr lang="da-DK" baseline="0" dirty="0" smtClean="0"/>
          </a:p>
          <a:p>
            <a:r>
              <a:rPr lang="da-DK" sz="1200" b="0" u="sng" kern="1200" dirty="0" smtClean="0">
                <a:solidFill>
                  <a:schemeClr val="tx1"/>
                </a:solidFill>
                <a:effectLst/>
                <a:latin typeface="+mn-lt"/>
                <a:ea typeface="+mn-ea"/>
                <a:cs typeface="+mn-cs"/>
              </a:rPr>
              <a:t>Udførsel:</a:t>
            </a:r>
            <a:r>
              <a:rPr lang="da-DK" sz="1200" b="1" kern="1200" dirty="0" smtClean="0">
                <a:solidFill>
                  <a:schemeClr val="tx1"/>
                </a:solidFill>
                <a:effectLst/>
                <a:latin typeface="+mn-lt"/>
                <a:ea typeface="+mn-ea"/>
                <a:cs typeface="+mn-cs"/>
              </a:rPr>
              <a:t> </a:t>
            </a:r>
            <a:r>
              <a:rPr lang="da-DK" sz="1200" i="1" kern="1200" dirty="0" smtClean="0">
                <a:solidFill>
                  <a:schemeClr val="tx1"/>
                </a:solidFill>
                <a:effectLst/>
                <a:latin typeface="+mn-lt"/>
                <a:ea typeface="+mn-ea"/>
                <a:cs typeface="+mn-cs"/>
              </a:rPr>
              <a:t>’Alle dem som’</a:t>
            </a:r>
            <a:r>
              <a:rPr lang="da-DK" sz="1200" kern="1200" dirty="0" smtClean="0">
                <a:solidFill>
                  <a:schemeClr val="tx1"/>
                </a:solidFill>
                <a:effectLst/>
                <a:latin typeface="+mn-lt"/>
                <a:ea typeface="+mn-ea"/>
                <a:cs typeface="+mn-cs"/>
              </a:rPr>
              <a:t> er en variation af legen ’frugtsalat’. Stil stole op i en rundkreds, så der er stole nok til alle deltagere på nær én. Deltagerne sætter sig på hver sin stol, med undtagelse af én, som stiller sig i midten af rundkredsen. Han eller hun skal nu fremsige et udsagn omkring et forhold til lungerne fx ’jeg bruger mine lunger, når jeg danser’. De deltagere som kan svare ja til udsagnet rejser sig for at finde en tom stol, og den deltager som har fremsagt udsagnet, skal også prøve at nå at finde en tom stol. Den person, der ikke når at få en stol skal nu stå i midten og komme med et nyt udsagn. Legen kan også laves ved at man står op i en rundkreds, så er det bare sværere at holde cirklen.</a:t>
            </a:r>
          </a:p>
          <a:p>
            <a:endParaRPr lang="da-DK" sz="1200" b="0" u="sng" kern="1200" dirty="0" smtClean="0">
              <a:solidFill>
                <a:schemeClr val="tx1"/>
              </a:solidFill>
              <a:effectLst/>
              <a:latin typeface="+mn-lt"/>
              <a:ea typeface="+mn-ea"/>
              <a:cs typeface="+mn-cs"/>
            </a:endParaRPr>
          </a:p>
          <a:p>
            <a:r>
              <a:rPr lang="da-DK" sz="1200" b="0" u="sng" kern="1200" dirty="0" smtClean="0">
                <a:solidFill>
                  <a:schemeClr val="tx1"/>
                </a:solidFill>
                <a:effectLst/>
                <a:latin typeface="+mn-lt"/>
                <a:ea typeface="+mn-ea"/>
                <a:cs typeface="+mn-cs"/>
              </a:rPr>
              <a:t>Forslag til udsagn</a:t>
            </a:r>
            <a:r>
              <a:rPr lang="da-DK" sz="1200" b="1" kern="1200" dirty="0" smtClean="0">
                <a:solidFill>
                  <a:schemeClr val="tx1"/>
                </a:solidFill>
                <a:effectLst/>
                <a:latin typeface="+mn-lt"/>
                <a:ea typeface="+mn-ea"/>
                <a:cs typeface="+mn-cs"/>
              </a:rPr>
              <a:t> </a:t>
            </a:r>
            <a:r>
              <a:rPr lang="da-DK" sz="1200" kern="1200" dirty="0" smtClean="0">
                <a:solidFill>
                  <a:schemeClr val="tx1"/>
                </a:solidFill>
                <a:effectLst/>
                <a:latin typeface="+mn-lt"/>
                <a:ea typeface="+mn-ea"/>
                <a:cs typeface="+mn-cs"/>
              </a:rPr>
              <a:t>’Jeg bruger mine lunger, når jeg danser/fløjter/spiller fodbold/</a:t>
            </a:r>
            <a:r>
              <a:rPr lang="da-DK" sz="1200" b="0" kern="1200" baseline="0" dirty="0" smtClean="0">
                <a:solidFill>
                  <a:schemeClr val="tx1"/>
                </a:solidFill>
                <a:effectLst/>
                <a:latin typeface="+mn-lt"/>
                <a:ea typeface="+mn-ea"/>
                <a:cs typeface="+mn-cs"/>
              </a:rPr>
              <a:t>cykler </a:t>
            </a:r>
            <a:r>
              <a:rPr lang="da-DK" sz="1200" b="0" kern="1200" baseline="0" dirty="0" err="1" smtClean="0">
                <a:solidFill>
                  <a:schemeClr val="tx1"/>
                </a:solidFill>
                <a:effectLst/>
                <a:latin typeface="+mn-lt"/>
                <a:ea typeface="+mn-ea"/>
                <a:cs typeface="+mn-cs"/>
              </a:rPr>
              <a:t>osv</a:t>
            </a:r>
            <a:r>
              <a:rPr lang="da-DK" sz="1200" b="0" kern="1200" baseline="0" dirty="0" smtClean="0">
                <a:solidFill>
                  <a:schemeClr val="tx1"/>
                </a:solidFill>
                <a:effectLst/>
                <a:latin typeface="+mn-lt"/>
                <a:ea typeface="+mn-ea"/>
                <a:cs typeface="+mn-cs"/>
              </a:rPr>
              <a:t>….’, Kan også være andre udsagn om lungerne fx </a:t>
            </a:r>
            <a:r>
              <a:rPr lang="da-DK" sz="1200" kern="1200" dirty="0" smtClean="0">
                <a:solidFill>
                  <a:schemeClr val="tx1"/>
                </a:solidFill>
                <a:effectLst/>
                <a:latin typeface="+mn-lt"/>
                <a:ea typeface="+mn-ea"/>
                <a:cs typeface="+mn-cs"/>
              </a:rPr>
              <a:t>’Jeg kender en (i min familie), som har astma’. </a:t>
            </a:r>
            <a:endParaRPr lang="da-DK" baseline="0" dirty="0" smtClean="0"/>
          </a:p>
          <a:p>
            <a:endParaRPr lang="da-DK" b="1" i="1" baseline="0" dirty="0" smtClean="0"/>
          </a:p>
        </p:txBody>
      </p:sp>
      <p:sp>
        <p:nvSpPr>
          <p:cNvPr id="4" name="Pladsholder til slidenummer 3"/>
          <p:cNvSpPr>
            <a:spLocks noGrp="1"/>
          </p:cNvSpPr>
          <p:nvPr>
            <p:ph type="sldNum" sz="quarter" idx="10"/>
          </p:nvPr>
        </p:nvSpPr>
        <p:spPr/>
        <p:txBody>
          <a:bodyPr/>
          <a:lstStyle/>
          <a:p>
            <a:fld id="{B18E1620-5BEF-4C34-A4F3-332D1A2F9EFC}" type="slidenum">
              <a:rPr lang="da-DK" smtClean="0"/>
              <a:t>4</a:t>
            </a:fld>
            <a:endParaRPr lang="da-DK"/>
          </a:p>
        </p:txBody>
      </p:sp>
    </p:spTree>
    <p:extLst>
      <p:ext uri="{BB962C8B-B14F-4D97-AF65-F5344CB8AC3E}">
        <p14:creationId xmlns:p14="http://schemas.microsoft.com/office/powerpoint/2010/main" val="321791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pPr eaLnBrk="1" hangingPunct="1">
              <a:lnSpc>
                <a:spcPct val="80000"/>
              </a:lnSpc>
              <a:spcBef>
                <a:spcPct val="0"/>
              </a:spcBef>
            </a:pPr>
            <a:r>
              <a:rPr lang="da-DK" b="1" baseline="0" noProof="0" dirty="0" smtClean="0">
                <a:latin typeface="Calibri" charset="0"/>
              </a:rPr>
              <a:t>Test jeres viden? Hvad ved I om lungerne? </a:t>
            </a:r>
          </a:p>
          <a:p>
            <a:pPr eaLnBrk="1" hangingPunct="1">
              <a:lnSpc>
                <a:spcPct val="80000"/>
              </a:lnSpc>
              <a:spcBef>
                <a:spcPct val="0"/>
              </a:spcBef>
            </a:pPr>
            <a:endParaRPr lang="da-DK" baseline="0" noProof="0" dirty="0" smtClean="0">
              <a:latin typeface="Calibri" charset="0"/>
            </a:endParaRPr>
          </a:p>
          <a:p>
            <a:pPr eaLnBrk="1" hangingPunct="1">
              <a:lnSpc>
                <a:spcPct val="80000"/>
              </a:lnSpc>
              <a:spcBef>
                <a:spcPct val="0"/>
              </a:spcBef>
            </a:pPr>
            <a:r>
              <a:rPr lang="da-DK" b="1" baseline="0" noProof="0" dirty="0" smtClean="0">
                <a:latin typeface="Calibri" charset="0"/>
                <a:ea typeface="ＭＳ Ｐゴシック" charset="0"/>
                <a:cs typeface="ＭＳ Ｐゴシック" charset="0"/>
              </a:rPr>
              <a:t>Svar på quiz: </a:t>
            </a:r>
          </a:p>
          <a:p>
            <a:pPr marL="228600" indent="-228600" eaLnBrk="1" hangingPunct="1">
              <a:lnSpc>
                <a:spcPct val="80000"/>
              </a:lnSpc>
              <a:spcBef>
                <a:spcPct val="0"/>
              </a:spcBef>
              <a:buFont typeface="+mj-lt"/>
              <a:buAutoNum type="arabicPeriod"/>
            </a:pPr>
            <a:r>
              <a:rPr lang="da-DK" b="0" baseline="0" noProof="0" dirty="0" smtClean="0">
                <a:latin typeface="Calibri" charset="0"/>
                <a:ea typeface="ＭＳ Ｐゴシック" charset="0"/>
                <a:cs typeface="ＭＳ Ｐゴシック" charset="0"/>
              </a:rPr>
              <a:t>Lungerne sidder i brystkassen bag ribbenene over maven</a:t>
            </a:r>
          </a:p>
          <a:p>
            <a:pPr marL="228600" marR="0" lvl="0" indent="-228600" algn="l" defTabSz="914400" rtl="0" eaLnBrk="1" fontAlgn="auto" latinLnBrk="0" hangingPunct="1">
              <a:lnSpc>
                <a:spcPct val="80000"/>
              </a:lnSpc>
              <a:spcBef>
                <a:spcPct val="0"/>
              </a:spcBef>
              <a:spcAft>
                <a:spcPts val="0"/>
              </a:spcAft>
              <a:buClrTx/>
              <a:buSzTx/>
              <a:buFont typeface="+mj-lt"/>
              <a:buAutoNum type="arabicPeriod"/>
              <a:tabLst/>
              <a:defRPr/>
            </a:pPr>
            <a:r>
              <a:rPr lang="da-DK" b="0" baseline="0" noProof="0" dirty="0" smtClean="0">
                <a:latin typeface="Calibri" charset="0"/>
                <a:ea typeface="ＭＳ Ｐゴシック" charset="0"/>
                <a:cs typeface="ＭＳ Ｐゴシック" charset="0"/>
              </a:rPr>
              <a:t>Vi har to lunger. </a:t>
            </a:r>
            <a:r>
              <a:rPr lang="da-DK" dirty="0" smtClean="0">
                <a:ea typeface="ＭＳ Ｐゴシック" charset="0"/>
                <a:cs typeface="ＭＳ Ｐゴシック" charset="0"/>
              </a:rPr>
              <a:t>Venstre lunge er lidt mindre end højre, da hjertet tager noget af pladsen. </a:t>
            </a:r>
            <a:endParaRPr lang="da-DK" b="0" baseline="0" noProof="0" dirty="0" smtClean="0">
              <a:latin typeface="Calibri" charset="0"/>
              <a:ea typeface="ＭＳ Ｐゴシック" charset="0"/>
              <a:cs typeface="ＭＳ Ｐゴシック" charset="0"/>
            </a:endParaRPr>
          </a:p>
          <a:p>
            <a:pPr marL="228600" indent="-228600" eaLnBrk="1" hangingPunct="1">
              <a:lnSpc>
                <a:spcPct val="80000"/>
              </a:lnSpc>
              <a:spcBef>
                <a:spcPct val="0"/>
              </a:spcBef>
              <a:buFont typeface="+mj-lt"/>
              <a:buAutoNum type="arabicPeriod"/>
            </a:pPr>
            <a:r>
              <a:rPr lang="da-DK" b="0" baseline="0" noProof="0" dirty="0" smtClean="0">
                <a:latin typeface="Calibri" charset="0"/>
                <a:ea typeface="ＭＳ Ｐゴシック" charset="0"/>
                <a:cs typeface="ＭＳ Ｐゴシック" charset="0"/>
              </a:rPr>
              <a:t>Vi bruger lungerne til at trække vejret og til at puste ud igen. Når </a:t>
            </a:r>
            <a:r>
              <a:rPr lang="da-DK" b="0" baseline="0" noProof="0" dirty="0" smtClean="0">
                <a:latin typeface="Calibri" charset="0"/>
                <a:ea typeface="ＭＳ Ｐゴシック" charset="0"/>
                <a:cs typeface="ＭＳ Ｐゴシック" charset="0"/>
              </a:rPr>
              <a:t>vi trækker vejret, kommer der luft ned i lungerne. Der er ilt i luften og det skal kroppen bruge for at fungere. Ilten kommer rundt til kroppen med blodet. Blodet tager kuldioxid med den anden vej, som vi så ånder ud via lungerne. </a:t>
            </a:r>
          </a:p>
          <a:p>
            <a:pPr marL="228600" indent="-228600" eaLnBrk="1" hangingPunct="1">
              <a:lnSpc>
                <a:spcPct val="80000"/>
              </a:lnSpc>
              <a:spcBef>
                <a:spcPct val="0"/>
              </a:spcBef>
              <a:buFont typeface="+mj-lt"/>
              <a:buAutoNum type="arabicPeriod"/>
            </a:pPr>
            <a:r>
              <a:rPr lang="da-DK" b="0" baseline="0" noProof="0" dirty="0" smtClean="0">
                <a:latin typeface="Calibri" charset="0"/>
                <a:ea typeface="ＭＳ Ｐゴシック" charset="0"/>
                <a:cs typeface="ＭＳ Ｐゴシック" charset="0"/>
              </a:rPr>
              <a:t>Man kan ikke leve uden lunger. Men man kan godt leve med dårlige lunger. Så fungerer kroppen bare mindre godt. Man bliver hurtigere forpustet og oftere syg. Nogle meget lungesyge børn har så dårlige lunger, at de ikke kan gå i skole. </a:t>
            </a:r>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80D9ED4F-90B4-4BD8-A817-6A0A9D03637F}" type="slidenum">
              <a:rPr lang="ko-KR" altLang="en-US" smtClean="0"/>
              <a:t>5</a:t>
            </a:fld>
            <a:endParaRPr lang="ko-KR" altLang="en-US"/>
          </a:p>
        </p:txBody>
      </p:sp>
    </p:spTree>
    <p:extLst>
      <p:ext uri="{BB962C8B-B14F-4D97-AF65-F5344CB8AC3E}">
        <p14:creationId xmlns:p14="http://schemas.microsoft.com/office/powerpoint/2010/main" val="233037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Film: "Dagdrømmeri"</a:t>
            </a:r>
            <a:r>
              <a:rPr lang="da-DK"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Se filmen ”Dagdrømmeri” om en lungesyg pige, der ikke kan være med skrevet og produceret af skuespiller Line Kruse.  (ca. 2 min.).  </a:t>
            </a:r>
            <a:r>
              <a:rPr lang="da-DK" sz="1200" u="sng" kern="1200" dirty="0" smtClean="0">
                <a:solidFill>
                  <a:schemeClr val="tx1"/>
                </a:solidFill>
                <a:effectLst/>
                <a:latin typeface="+mn-lt"/>
                <a:ea typeface="+mn-ea"/>
                <a:cs typeface="+mn-cs"/>
                <a:hlinkClick r:id="rId3"/>
              </a:rPr>
              <a:t>https://youtu.be/LG4jKG9lXu8</a:t>
            </a:r>
            <a:r>
              <a:rPr lang="da-DK" sz="1200" kern="1200" dirty="0" smtClean="0">
                <a:solidFill>
                  <a:schemeClr val="tx1"/>
                </a:solidFill>
                <a:effectLst/>
                <a:latin typeface="+mn-lt"/>
                <a:ea typeface="+mn-ea"/>
                <a:cs typeface="+mn-cs"/>
              </a:rPr>
              <a:t> </a:t>
            </a:r>
          </a:p>
          <a:p>
            <a:endParaRPr lang="en-US" dirty="0" smtClean="0"/>
          </a:p>
          <a:p>
            <a:r>
              <a:rPr lang="en-US" dirty="0" smtClean="0"/>
              <a:t>Tal</a:t>
            </a:r>
            <a:r>
              <a:rPr lang="en-US" baseline="0" dirty="0" smtClean="0"/>
              <a:t> om, </a:t>
            </a:r>
            <a:r>
              <a:rPr lang="en-US" baseline="0" dirty="0" err="1" smtClean="0"/>
              <a:t>hvordan</a:t>
            </a:r>
            <a:r>
              <a:rPr lang="en-US" baseline="0" dirty="0" smtClean="0"/>
              <a:t> </a:t>
            </a:r>
            <a:r>
              <a:rPr lang="en-US" baseline="0" dirty="0" err="1" smtClean="0"/>
              <a:t>det</a:t>
            </a:r>
            <a:r>
              <a:rPr lang="en-US" baseline="0" dirty="0" smtClean="0"/>
              <a:t> </a:t>
            </a:r>
            <a:r>
              <a:rPr lang="en-US" baseline="0" dirty="0" err="1" smtClean="0"/>
              <a:t>må</a:t>
            </a:r>
            <a:r>
              <a:rPr lang="en-US" baseline="0" dirty="0" smtClean="0"/>
              <a:t> </a:t>
            </a:r>
            <a:r>
              <a:rPr lang="en-US" baseline="0" dirty="0" err="1" smtClean="0"/>
              <a:t>være</a:t>
            </a:r>
            <a:r>
              <a:rPr lang="en-US" baseline="0" dirty="0" smtClean="0"/>
              <a:t> </a:t>
            </a:r>
            <a:r>
              <a:rPr lang="en-US" baseline="0" dirty="0" err="1" smtClean="0"/>
              <a:t>ikke</a:t>
            </a:r>
            <a:r>
              <a:rPr lang="en-US" baseline="0" dirty="0" smtClean="0"/>
              <a:t> at </a:t>
            </a:r>
            <a:r>
              <a:rPr lang="en-US" baseline="0" dirty="0" err="1" smtClean="0"/>
              <a:t>kunne</a:t>
            </a:r>
            <a:r>
              <a:rPr lang="en-US" baseline="0" dirty="0" smtClean="0"/>
              <a:t> </a:t>
            </a:r>
            <a:r>
              <a:rPr lang="en-US" baseline="0" dirty="0" err="1" smtClean="0"/>
              <a:t>trække</a:t>
            </a:r>
            <a:r>
              <a:rPr lang="en-US" baseline="0" dirty="0" smtClean="0"/>
              <a:t> </a:t>
            </a:r>
            <a:r>
              <a:rPr lang="en-US" baseline="0" dirty="0" err="1" smtClean="0"/>
              <a:t>vejret</a:t>
            </a:r>
            <a:r>
              <a:rPr lang="en-US" baseline="0" dirty="0" smtClean="0"/>
              <a:t> </a:t>
            </a:r>
            <a:r>
              <a:rPr lang="en-US" baseline="0" dirty="0" err="1" smtClean="0"/>
              <a:t>ordentligt</a:t>
            </a:r>
            <a:r>
              <a:rPr lang="en-US" baseline="0" dirty="0" smtClean="0"/>
              <a:t>. </a:t>
            </a:r>
            <a:endParaRPr lang="da-DK" dirty="0"/>
          </a:p>
        </p:txBody>
      </p:sp>
      <p:sp>
        <p:nvSpPr>
          <p:cNvPr id="4" name="Pladsholder til slidenummer 3"/>
          <p:cNvSpPr>
            <a:spLocks noGrp="1"/>
          </p:cNvSpPr>
          <p:nvPr>
            <p:ph type="sldNum" sz="quarter" idx="10"/>
          </p:nvPr>
        </p:nvSpPr>
        <p:spPr/>
        <p:txBody>
          <a:bodyPr/>
          <a:lstStyle/>
          <a:p>
            <a:fld id="{B18E1620-5BEF-4C34-A4F3-332D1A2F9EFC}" type="slidenum">
              <a:rPr lang="da-DK" smtClean="0"/>
              <a:t>6</a:t>
            </a:fld>
            <a:endParaRPr lang="da-DK"/>
          </a:p>
        </p:txBody>
      </p:sp>
    </p:spTree>
    <p:extLst>
      <p:ext uri="{BB962C8B-B14F-4D97-AF65-F5344CB8AC3E}">
        <p14:creationId xmlns:p14="http://schemas.microsoft.com/office/powerpoint/2010/main" val="292886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Fortæl:</a:t>
            </a:r>
            <a:r>
              <a:rPr lang="da-DK" b="1" baseline="0" dirty="0"/>
              <a:t> </a:t>
            </a:r>
          </a:p>
          <a:p>
            <a:r>
              <a:rPr lang="da-DK" baseline="0" dirty="0"/>
              <a:t>Nu skal vi høre Alberts historie. </a:t>
            </a:r>
          </a:p>
          <a:p>
            <a:endParaRPr lang="da-DK" baseline="0" dirty="0"/>
          </a:p>
          <a:p>
            <a:r>
              <a:rPr lang="da-DK" dirty="0"/>
              <a:t>Note:</a:t>
            </a:r>
            <a:r>
              <a:rPr lang="da-DK" baseline="0" dirty="0"/>
              <a:t> </a:t>
            </a:r>
            <a:r>
              <a:rPr lang="da-DK" dirty="0"/>
              <a:t>Under</a:t>
            </a:r>
            <a:r>
              <a:rPr lang="da-DK" baseline="0" dirty="0"/>
              <a:t> hvert slide finder du noter, der hører til billedet. Læs historien højt for eleverne, mens du skifter mellem slides. Undervejs er der til nogle af billederne spørgsmål eller små øvelser, der involverer eleverne i historien.</a:t>
            </a:r>
          </a:p>
          <a:p>
            <a:endParaRPr lang="da-DK" baseline="0" dirty="0"/>
          </a:p>
        </p:txBody>
      </p:sp>
      <p:sp>
        <p:nvSpPr>
          <p:cNvPr id="4" name="Pladsholder til diasnummer 3"/>
          <p:cNvSpPr>
            <a:spLocks noGrp="1"/>
          </p:cNvSpPr>
          <p:nvPr>
            <p:ph type="sldNum" sz="quarter" idx="10"/>
          </p:nvPr>
        </p:nvSpPr>
        <p:spPr/>
        <p:txBody>
          <a:bodyPr/>
          <a:lstStyle/>
          <a:p>
            <a:fld id="{F932FDBF-0714-0347-8D09-A0E971E87B0E}" type="slidenum">
              <a:rPr lang="da-DK" smtClean="0"/>
              <a:t>7</a:t>
            </a:fld>
            <a:endParaRPr lang="da-DK"/>
          </a:p>
        </p:txBody>
      </p:sp>
    </p:spTree>
    <p:extLst>
      <p:ext uri="{BB962C8B-B14F-4D97-AF65-F5344CB8AC3E}">
        <p14:creationId xmlns:p14="http://schemas.microsoft.com/office/powerpoint/2010/main" val="113887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Albert kommer løbende igennem en tæt skov uden for hans skole. Han kigger rundt imellem alle træerne. Men han kan ikke se nogen… Grenene på træerne vugger roligt frem og tilbage i vinden. Solen skinner og Albert kan høre en fugl, der synger i nærheden. Han kigger sig grundigt omkring igen. Så skynder han sig at løbe videre rundt mellem træerne, mens han kigger sig godt for. </a:t>
            </a:r>
            <a:endParaRPr lang="da-DK" dirty="0"/>
          </a:p>
        </p:txBody>
      </p:sp>
      <p:sp>
        <p:nvSpPr>
          <p:cNvPr id="4" name="Pladsholder til diasnummer 3"/>
          <p:cNvSpPr>
            <a:spLocks noGrp="1"/>
          </p:cNvSpPr>
          <p:nvPr>
            <p:ph type="sldNum" sz="quarter" idx="10"/>
          </p:nvPr>
        </p:nvSpPr>
        <p:spPr/>
        <p:txBody>
          <a:bodyPr/>
          <a:lstStyle/>
          <a:p>
            <a:fld id="{F932FDBF-0714-0347-8D09-A0E971E87B0E}" type="slidenum">
              <a:rPr lang="da-DK" smtClean="0"/>
              <a:t>8</a:t>
            </a:fld>
            <a:endParaRPr lang="da-DK"/>
          </a:p>
        </p:txBody>
      </p:sp>
    </p:spTree>
    <p:extLst>
      <p:ext uri="{BB962C8B-B14F-4D97-AF65-F5344CB8AC3E}">
        <p14:creationId xmlns:p14="http://schemas.microsoft.com/office/powerpoint/2010/main" val="79020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Fortæl:</a:t>
            </a:r>
          </a:p>
          <a:p>
            <a:r>
              <a:rPr lang="da-DK" sz="1200" kern="1200" dirty="0">
                <a:solidFill>
                  <a:schemeClr val="tx1"/>
                </a:solidFill>
                <a:effectLst/>
                <a:latin typeface="+mn-lt"/>
                <a:ea typeface="+mn-ea"/>
                <a:cs typeface="+mn-cs"/>
              </a:rPr>
              <a:t>Pludselig kan Albert mærke, at han ikke kan få luft. Han stopper op og hiver efter vejret. Det kommer så pludseligt, at han næsten bliver bange. Albert sætter sig ned i skovbunden og prøver at få vejret. Det føles som om, hans hoved er under vand. Som om, han er ved at drukne, selvom han bare sidder her i en stille skov. Der lyder små </a:t>
            </a:r>
            <a:r>
              <a:rPr lang="da-DK" sz="1200" kern="1200" dirty="0" err="1">
                <a:solidFill>
                  <a:schemeClr val="tx1"/>
                </a:solidFill>
                <a:effectLst/>
                <a:latin typeface="+mn-lt"/>
                <a:ea typeface="+mn-ea"/>
                <a:cs typeface="+mn-cs"/>
              </a:rPr>
              <a:t>pive</a:t>
            </a:r>
            <a:r>
              <a:rPr lang="da-DK" sz="1200" kern="1200" dirty="0">
                <a:solidFill>
                  <a:schemeClr val="tx1"/>
                </a:solidFill>
                <a:effectLst/>
                <a:latin typeface="+mn-lt"/>
                <a:ea typeface="+mn-ea"/>
                <a:cs typeface="+mn-cs"/>
              </a:rPr>
              <a:t>-lyde fra hans lunger, når han hiver efter vejret. Albert hoster og bukker sig forover. Han føler sig bange, og han kan ikke lide at være alene. </a:t>
            </a:r>
          </a:p>
          <a:p>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F932FDBF-0714-0347-8D09-A0E971E87B0E}" type="slidenum">
              <a:rPr lang="da-DK" smtClean="0"/>
              <a:t>9</a:t>
            </a:fld>
            <a:endParaRPr lang="da-DK"/>
          </a:p>
        </p:txBody>
      </p:sp>
    </p:spTree>
    <p:extLst>
      <p:ext uri="{BB962C8B-B14F-4D97-AF65-F5344CB8AC3E}">
        <p14:creationId xmlns:p14="http://schemas.microsoft.com/office/powerpoint/2010/main" val="1526861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960FE6FD-7ADA-44EA-B193-8B28B049FD16}" type="datetimeFigureOut">
              <a:rPr lang="da-DK" smtClean="0"/>
              <a:t>02-03-2020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402935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60FE6FD-7ADA-44EA-B193-8B28B049FD16}" type="datetimeFigureOut">
              <a:rPr lang="da-DK" smtClean="0"/>
              <a:t>02-03-2020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150983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60FE6FD-7ADA-44EA-B193-8B28B049FD16}" type="datetimeFigureOut">
              <a:rPr lang="da-DK" smtClean="0"/>
              <a:t>02-03-2020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403225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597352"/>
            <a:ext cx="914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1800"/>
          </a:p>
        </p:txBody>
      </p:sp>
      <p:grpSp>
        <p:nvGrpSpPr>
          <p:cNvPr id="6" name="그룹 5">
            <a:extLst>
              <a:ext uri="{FF2B5EF4-FFF2-40B4-BE49-F238E27FC236}">
                <a16:creationId xmlns:a16="http://schemas.microsoft.com/office/drawing/2014/main" id="{3F6939C0-0F9C-4BB0-BE6D-CDFDBD48B8E1}"/>
              </a:ext>
            </a:extLst>
          </p:cNvPr>
          <p:cNvGrpSpPr/>
          <p:nvPr userDrawn="1"/>
        </p:nvGrpSpPr>
        <p:grpSpPr>
          <a:xfrm>
            <a:off x="8001642" y="5253432"/>
            <a:ext cx="1142359" cy="1585421"/>
            <a:chOff x="4572000" y="387072"/>
            <a:chExt cx="4569687" cy="4756528"/>
          </a:xfrm>
        </p:grpSpPr>
        <p:sp>
          <p:nvSpPr>
            <p:cNvPr id="7" name="자유형: 도형 6">
              <a:extLst>
                <a:ext uri="{FF2B5EF4-FFF2-40B4-BE49-F238E27FC236}">
                  <a16:creationId xmlns:a16="http://schemas.microsoft.com/office/drawing/2014/main" id="{D9278269-D816-4377-921A-50AEC083B847}"/>
                </a:ext>
              </a:extLst>
            </p:cNvPr>
            <p:cNvSpPr/>
            <p:nvPr userDrawn="1"/>
          </p:nvSpPr>
          <p:spPr>
            <a:xfrm>
              <a:off x="4572000" y="1408870"/>
              <a:ext cx="4569687" cy="3734730"/>
            </a:xfrm>
            <a:custGeom>
              <a:avLst/>
              <a:gdLst>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63923 w 4569687"/>
                <a:gd name="connsiteY30" fmla="*/ 3304336 h 3734631"/>
                <a:gd name="connsiteX31" fmla="*/ 1334207 w 4569687"/>
                <a:gd name="connsiteY31" fmla="*/ 3340352 h 3734631"/>
                <a:gd name="connsiteX32" fmla="*/ 1046262 w 4569687"/>
                <a:gd name="connsiteY32" fmla="*/ 3459623 h 3734631"/>
                <a:gd name="connsiteX33" fmla="*/ 647319 w 4569687"/>
                <a:gd name="connsiteY33" fmla="*/ 3134475 h 3734631"/>
                <a:gd name="connsiteX34" fmla="*/ 642925 w 4569687"/>
                <a:gd name="connsiteY34" fmla="*/ 3090891 h 3734631"/>
                <a:gd name="connsiteX35" fmla="*/ 634894 w 4569687"/>
                <a:gd name="connsiteY35" fmla="*/ 3098188 h 3734631"/>
                <a:gd name="connsiteX36" fmla="*/ 407216 w 4569687"/>
                <a:gd name="connsiteY36" fmla="*/ 3167734 h 3734631"/>
                <a:gd name="connsiteX37" fmla="*/ 0 w 4569687"/>
                <a:gd name="connsiteY37" fmla="*/ 2760518 h 3734631"/>
                <a:gd name="connsiteX38" fmla="*/ 407216 w 4569687"/>
                <a:gd name="connsiteY38" fmla="*/ 2353302 h 3734631"/>
                <a:gd name="connsiteX39" fmla="*/ 489284 w 4569687"/>
                <a:gd name="connsiteY39" fmla="*/ 2361575 h 3734631"/>
                <a:gd name="connsiteX40" fmla="*/ 508084 w 4569687"/>
                <a:gd name="connsiteY40" fmla="*/ 2367411 h 3734631"/>
                <a:gd name="connsiteX41" fmla="*/ 503849 w 4569687"/>
                <a:gd name="connsiteY41" fmla="*/ 2325400 h 3734631"/>
                <a:gd name="connsiteX42" fmla="*/ 1121688 w 4569687"/>
                <a:gd name="connsiteY42" fmla="*/ 1707561 h 3734631"/>
                <a:gd name="connsiteX43" fmla="*/ 1246204 w 4569687"/>
                <a:gd name="connsiteY43" fmla="*/ 1720113 h 3734631"/>
                <a:gd name="connsiteX44" fmla="*/ 1284356 w 4569687"/>
                <a:gd name="connsiteY44" fmla="*/ 1731957 h 3734631"/>
                <a:gd name="connsiteX45" fmla="*/ 1305976 w 4569687"/>
                <a:gd name="connsiteY45" fmla="*/ 1705754 h 3734631"/>
                <a:gd name="connsiteX46" fmla="*/ 1742854 w 4569687"/>
                <a:gd name="connsiteY46" fmla="*/ 1524793 h 3734631"/>
                <a:gd name="connsiteX47" fmla="*/ 1760288 w 4569687"/>
                <a:gd name="connsiteY47" fmla="*/ 1526551 h 3734631"/>
                <a:gd name="connsiteX48" fmla="*/ 1748032 w 4569687"/>
                <a:gd name="connsiteY48" fmla="*/ 1487068 h 3734631"/>
                <a:gd name="connsiteX49" fmla="*/ 1742854 w 4569687"/>
                <a:gd name="connsiteY49" fmla="*/ 1435701 h 3734631"/>
                <a:gd name="connsiteX50" fmla="*/ 1946367 w 4569687"/>
                <a:gd name="connsiteY50" fmla="*/ 1185999 h 3734631"/>
                <a:gd name="connsiteX51" fmla="*/ 1956892 w 4569687"/>
                <a:gd name="connsiteY51" fmla="*/ 1184938 h 3734631"/>
                <a:gd name="connsiteX52" fmla="*/ 1963928 w 4569687"/>
                <a:gd name="connsiteY52" fmla="*/ 1115143 h 3734631"/>
                <a:gd name="connsiteX53" fmla="*/ 2450363 w 4569687"/>
                <a:gd name="connsiteY53" fmla="*/ 718687 h 3734631"/>
                <a:gd name="connsiteX54" fmla="*/ 2520904 w 4569687"/>
                <a:gd name="connsiteY54" fmla="*/ 725798 h 3734631"/>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34207 w 4569687"/>
                <a:gd name="connsiteY30" fmla="*/ 3340352 h 3734631"/>
                <a:gd name="connsiteX31" fmla="*/ 1046262 w 4569687"/>
                <a:gd name="connsiteY31" fmla="*/ 3459623 h 3734631"/>
                <a:gd name="connsiteX32" fmla="*/ 647319 w 4569687"/>
                <a:gd name="connsiteY32" fmla="*/ 3134475 h 3734631"/>
                <a:gd name="connsiteX33" fmla="*/ 642925 w 4569687"/>
                <a:gd name="connsiteY33" fmla="*/ 3090891 h 3734631"/>
                <a:gd name="connsiteX34" fmla="*/ 634894 w 4569687"/>
                <a:gd name="connsiteY34" fmla="*/ 3098188 h 3734631"/>
                <a:gd name="connsiteX35" fmla="*/ 407216 w 4569687"/>
                <a:gd name="connsiteY35" fmla="*/ 3167734 h 3734631"/>
                <a:gd name="connsiteX36" fmla="*/ 0 w 4569687"/>
                <a:gd name="connsiteY36" fmla="*/ 2760518 h 3734631"/>
                <a:gd name="connsiteX37" fmla="*/ 407216 w 4569687"/>
                <a:gd name="connsiteY37" fmla="*/ 2353302 h 3734631"/>
                <a:gd name="connsiteX38" fmla="*/ 489284 w 4569687"/>
                <a:gd name="connsiteY38" fmla="*/ 2361575 h 3734631"/>
                <a:gd name="connsiteX39" fmla="*/ 508084 w 4569687"/>
                <a:gd name="connsiteY39" fmla="*/ 2367411 h 3734631"/>
                <a:gd name="connsiteX40" fmla="*/ 503849 w 4569687"/>
                <a:gd name="connsiteY40" fmla="*/ 2325400 h 3734631"/>
                <a:gd name="connsiteX41" fmla="*/ 1121688 w 4569687"/>
                <a:gd name="connsiteY41" fmla="*/ 1707561 h 3734631"/>
                <a:gd name="connsiteX42" fmla="*/ 1246204 w 4569687"/>
                <a:gd name="connsiteY42" fmla="*/ 1720113 h 3734631"/>
                <a:gd name="connsiteX43" fmla="*/ 1284356 w 4569687"/>
                <a:gd name="connsiteY43" fmla="*/ 1731957 h 3734631"/>
                <a:gd name="connsiteX44" fmla="*/ 1305976 w 4569687"/>
                <a:gd name="connsiteY44" fmla="*/ 1705754 h 3734631"/>
                <a:gd name="connsiteX45" fmla="*/ 1742854 w 4569687"/>
                <a:gd name="connsiteY45" fmla="*/ 1524793 h 3734631"/>
                <a:gd name="connsiteX46" fmla="*/ 1760288 w 4569687"/>
                <a:gd name="connsiteY46" fmla="*/ 1526551 h 3734631"/>
                <a:gd name="connsiteX47" fmla="*/ 1748032 w 4569687"/>
                <a:gd name="connsiteY47" fmla="*/ 1487068 h 3734631"/>
                <a:gd name="connsiteX48" fmla="*/ 1742854 w 4569687"/>
                <a:gd name="connsiteY48" fmla="*/ 1435701 h 3734631"/>
                <a:gd name="connsiteX49" fmla="*/ 1946367 w 4569687"/>
                <a:gd name="connsiteY49" fmla="*/ 1185999 h 3734631"/>
                <a:gd name="connsiteX50" fmla="*/ 1956892 w 4569687"/>
                <a:gd name="connsiteY50" fmla="*/ 1184938 h 3734631"/>
                <a:gd name="connsiteX51" fmla="*/ 1963928 w 4569687"/>
                <a:gd name="connsiteY51" fmla="*/ 1115143 h 3734631"/>
                <a:gd name="connsiteX52" fmla="*/ 2450363 w 4569687"/>
                <a:gd name="connsiteY52" fmla="*/ 718687 h 3734631"/>
                <a:gd name="connsiteX53" fmla="*/ 2520904 w 4569687"/>
                <a:gd name="connsiteY53" fmla="*/ 725798 h 3734631"/>
                <a:gd name="connsiteX54" fmla="*/ 2611712 w 4569687"/>
                <a:gd name="connsiteY54" fmla="*/ 0 h 3734631"/>
                <a:gd name="connsiteX0" fmla="*/ 2611712 w 4569687"/>
                <a:gd name="connsiteY0" fmla="*/ 0 h 3743131"/>
                <a:gd name="connsiteX1" fmla="*/ 2927539 w 4569687"/>
                <a:gd name="connsiteY1" fmla="*/ 0 h 3743131"/>
                <a:gd name="connsiteX2" fmla="*/ 3010471 w 4569687"/>
                <a:gd name="connsiteY2" fmla="*/ 662843 h 3743131"/>
                <a:gd name="connsiteX3" fmla="*/ 3062414 w 4569687"/>
                <a:gd name="connsiteY3" fmla="*/ 672782 h 3743131"/>
                <a:gd name="connsiteX4" fmla="*/ 3375104 w 4569687"/>
                <a:gd name="connsiteY4" fmla="*/ 893768 h 3743131"/>
                <a:gd name="connsiteX5" fmla="*/ 3401966 w 4569687"/>
                <a:gd name="connsiteY5" fmla="*/ 943258 h 3743131"/>
                <a:gd name="connsiteX6" fmla="*/ 3444529 w 4569687"/>
                <a:gd name="connsiteY6" fmla="*/ 938967 h 3743131"/>
                <a:gd name="connsiteX7" fmla="*/ 3941882 w 4569687"/>
                <a:gd name="connsiteY7" fmla="*/ 1268635 h 3743131"/>
                <a:gd name="connsiteX8" fmla="*/ 3950232 w 4569687"/>
                <a:gd name="connsiteY8" fmla="*/ 1295533 h 3743131"/>
                <a:gd name="connsiteX9" fmla="*/ 3968452 w 4569687"/>
                <a:gd name="connsiteY9" fmla="*/ 1289878 h 3743131"/>
                <a:gd name="connsiteX10" fmla="*/ 4041773 w 4569687"/>
                <a:gd name="connsiteY10" fmla="*/ 1282486 h 3743131"/>
                <a:gd name="connsiteX11" fmla="*/ 4398197 w 4569687"/>
                <a:gd name="connsiteY11" fmla="*/ 1572980 h 3743131"/>
                <a:gd name="connsiteX12" fmla="*/ 4401113 w 4569687"/>
                <a:gd name="connsiteY12" fmla="*/ 1601912 h 3743131"/>
                <a:gd name="connsiteX13" fmla="*/ 4509768 w 4569687"/>
                <a:gd name="connsiteY13" fmla="*/ 1612865 h 3743131"/>
                <a:gd name="connsiteX14" fmla="*/ 4569687 w 4569687"/>
                <a:gd name="connsiteY14" fmla="*/ 1630661 h 3743131"/>
                <a:gd name="connsiteX15" fmla="*/ 4569687 w 4569687"/>
                <a:gd name="connsiteY15" fmla="*/ 3685776 h 3743131"/>
                <a:gd name="connsiteX16" fmla="*/ 4479175 w 4569687"/>
                <a:gd name="connsiteY16" fmla="*/ 3694900 h 3743131"/>
                <a:gd name="connsiteX17" fmla="*/ 4083674 w 4569687"/>
                <a:gd name="connsiteY17" fmla="*/ 3574092 h 3743131"/>
                <a:gd name="connsiteX18" fmla="*/ 4051094 w 4569687"/>
                <a:gd name="connsiteY18" fmla="*/ 3547210 h 3743131"/>
                <a:gd name="connsiteX19" fmla="*/ 4009782 w 4569687"/>
                <a:gd name="connsiteY19" fmla="*/ 3581295 h 3743131"/>
                <a:gd name="connsiteX20" fmla="*/ 3782104 w 4569687"/>
                <a:gd name="connsiteY20" fmla="*/ 3650841 h 3743131"/>
                <a:gd name="connsiteX21" fmla="*/ 3494159 w 4569687"/>
                <a:gd name="connsiteY21" fmla="*/ 3531570 h 3743131"/>
                <a:gd name="connsiteX22" fmla="*/ 3452428 w 4569687"/>
                <a:gd name="connsiteY22" fmla="*/ 3480992 h 3743131"/>
                <a:gd name="connsiteX23" fmla="*/ 3441126 w 4569687"/>
                <a:gd name="connsiteY23" fmla="*/ 3501813 h 3743131"/>
                <a:gd name="connsiteX24" fmla="*/ 3103456 w 4569687"/>
                <a:gd name="connsiteY24" fmla="*/ 3681351 h 3743131"/>
                <a:gd name="connsiteX25" fmla="*/ 2815511 w 4569687"/>
                <a:gd name="connsiteY25" fmla="*/ 3562080 h 3743131"/>
                <a:gd name="connsiteX26" fmla="*/ 2772231 w 4569687"/>
                <a:gd name="connsiteY26" fmla="*/ 3509625 h 3743131"/>
                <a:gd name="connsiteX27" fmla="*/ 2697608 w 4569687"/>
                <a:gd name="connsiteY27" fmla="*/ 3571194 h 3743131"/>
                <a:gd name="connsiteX28" fmla="*/ 2162552 w 4569687"/>
                <a:gd name="connsiteY28" fmla="*/ 3734631 h 3743131"/>
                <a:gd name="connsiteX29" fmla="*/ 1334207 w 4569687"/>
                <a:gd name="connsiteY29" fmla="*/ 3340352 h 3743131"/>
                <a:gd name="connsiteX30" fmla="*/ 1046262 w 4569687"/>
                <a:gd name="connsiteY30" fmla="*/ 3459623 h 3743131"/>
                <a:gd name="connsiteX31" fmla="*/ 647319 w 4569687"/>
                <a:gd name="connsiteY31" fmla="*/ 3134475 h 3743131"/>
                <a:gd name="connsiteX32" fmla="*/ 642925 w 4569687"/>
                <a:gd name="connsiteY32" fmla="*/ 3090891 h 3743131"/>
                <a:gd name="connsiteX33" fmla="*/ 634894 w 4569687"/>
                <a:gd name="connsiteY33" fmla="*/ 3098188 h 3743131"/>
                <a:gd name="connsiteX34" fmla="*/ 407216 w 4569687"/>
                <a:gd name="connsiteY34" fmla="*/ 3167734 h 3743131"/>
                <a:gd name="connsiteX35" fmla="*/ 0 w 4569687"/>
                <a:gd name="connsiteY35" fmla="*/ 2760518 h 3743131"/>
                <a:gd name="connsiteX36" fmla="*/ 407216 w 4569687"/>
                <a:gd name="connsiteY36" fmla="*/ 2353302 h 3743131"/>
                <a:gd name="connsiteX37" fmla="*/ 489284 w 4569687"/>
                <a:gd name="connsiteY37" fmla="*/ 2361575 h 3743131"/>
                <a:gd name="connsiteX38" fmla="*/ 508084 w 4569687"/>
                <a:gd name="connsiteY38" fmla="*/ 2367411 h 3743131"/>
                <a:gd name="connsiteX39" fmla="*/ 503849 w 4569687"/>
                <a:gd name="connsiteY39" fmla="*/ 2325400 h 3743131"/>
                <a:gd name="connsiteX40" fmla="*/ 1121688 w 4569687"/>
                <a:gd name="connsiteY40" fmla="*/ 1707561 h 3743131"/>
                <a:gd name="connsiteX41" fmla="*/ 1246204 w 4569687"/>
                <a:gd name="connsiteY41" fmla="*/ 1720113 h 3743131"/>
                <a:gd name="connsiteX42" fmla="*/ 1284356 w 4569687"/>
                <a:gd name="connsiteY42" fmla="*/ 1731957 h 3743131"/>
                <a:gd name="connsiteX43" fmla="*/ 1305976 w 4569687"/>
                <a:gd name="connsiteY43" fmla="*/ 1705754 h 3743131"/>
                <a:gd name="connsiteX44" fmla="*/ 1742854 w 4569687"/>
                <a:gd name="connsiteY44" fmla="*/ 1524793 h 3743131"/>
                <a:gd name="connsiteX45" fmla="*/ 1760288 w 4569687"/>
                <a:gd name="connsiteY45" fmla="*/ 1526551 h 3743131"/>
                <a:gd name="connsiteX46" fmla="*/ 1748032 w 4569687"/>
                <a:gd name="connsiteY46" fmla="*/ 1487068 h 3743131"/>
                <a:gd name="connsiteX47" fmla="*/ 1742854 w 4569687"/>
                <a:gd name="connsiteY47" fmla="*/ 1435701 h 3743131"/>
                <a:gd name="connsiteX48" fmla="*/ 1946367 w 4569687"/>
                <a:gd name="connsiteY48" fmla="*/ 1185999 h 3743131"/>
                <a:gd name="connsiteX49" fmla="*/ 1956892 w 4569687"/>
                <a:gd name="connsiteY49" fmla="*/ 1184938 h 3743131"/>
                <a:gd name="connsiteX50" fmla="*/ 1963928 w 4569687"/>
                <a:gd name="connsiteY50" fmla="*/ 1115143 h 3743131"/>
                <a:gd name="connsiteX51" fmla="*/ 2450363 w 4569687"/>
                <a:gd name="connsiteY51" fmla="*/ 718687 h 3743131"/>
                <a:gd name="connsiteX52" fmla="*/ 2520904 w 4569687"/>
                <a:gd name="connsiteY52" fmla="*/ 725798 h 3743131"/>
                <a:gd name="connsiteX53" fmla="*/ 2611712 w 4569687"/>
                <a:gd name="connsiteY53" fmla="*/ 0 h 3743131"/>
                <a:gd name="connsiteX0" fmla="*/ 2611712 w 4569687"/>
                <a:gd name="connsiteY0" fmla="*/ 0 h 3741630"/>
                <a:gd name="connsiteX1" fmla="*/ 2927539 w 4569687"/>
                <a:gd name="connsiteY1" fmla="*/ 0 h 3741630"/>
                <a:gd name="connsiteX2" fmla="*/ 3010471 w 4569687"/>
                <a:gd name="connsiteY2" fmla="*/ 662843 h 3741630"/>
                <a:gd name="connsiteX3" fmla="*/ 3062414 w 4569687"/>
                <a:gd name="connsiteY3" fmla="*/ 672782 h 3741630"/>
                <a:gd name="connsiteX4" fmla="*/ 3375104 w 4569687"/>
                <a:gd name="connsiteY4" fmla="*/ 893768 h 3741630"/>
                <a:gd name="connsiteX5" fmla="*/ 3401966 w 4569687"/>
                <a:gd name="connsiteY5" fmla="*/ 943258 h 3741630"/>
                <a:gd name="connsiteX6" fmla="*/ 3444529 w 4569687"/>
                <a:gd name="connsiteY6" fmla="*/ 938967 h 3741630"/>
                <a:gd name="connsiteX7" fmla="*/ 3941882 w 4569687"/>
                <a:gd name="connsiteY7" fmla="*/ 1268635 h 3741630"/>
                <a:gd name="connsiteX8" fmla="*/ 3950232 w 4569687"/>
                <a:gd name="connsiteY8" fmla="*/ 1295533 h 3741630"/>
                <a:gd name="connsiteX9" fmla="*/ 3968452 w 4569687"/>
                <a:gd name="connsiteY9" fmla="*/ 1289878 h 3741630"/>
                <a:gd name="connsiteX10" fmla="*/ 4041773 w 4569687"/>
                <a:gd name="connsiteY10" fmla="*/ 1282486 h 3741630"/>
                <a:gd name="connsiteX11" fmla="*/ 4398197 w 4569687"/>
                <a:gd name="connsiteY11" fmla="*/ 1572980 h 3741630"/>
                <a:gd name="connsiteX12" fmla="*/ 4401113 w 4569687"/>
                <a:gd name="connsiteY12" fmla="*/ 1601912 h 3741630"/>
                <a:gd name="connsiteX13" fmla="*/ 4509768 w 4569687"/>
                <a:gd name="connsiteY13" fmla="*/ 1612865 h 3741630"/>
                <a:gd name="connsiteX14" fmla="*/ 4569687 w 4569687"/>
                <a:gd name="connsiteY14" fmla="*/ 1630661 h 3741630"/>
                <a:gd name="connsiteX15" fmla="*/ 4569687 w 4569687"/>
                <a:gd name="connsiteY15" fmla="*/ 3685776 h 3741630"/>
                <a:gd name="connsiteX16" fmla="*/ 4479175 w 4569687"/>
                <a:gd name="connsiteY16" fmla="*/ 3694900 h 3741630"/>
                <a:gd name="connsiteX17" fmla="*/ 4083674 w 4569687"/>
                <a:gd name="connsiteY17" fmla="*/ 3574092 h 3741630"/>
                <a:gd name="connsiteX18" fmla="*/ 4051094 w 4569687"/>
                <a:gd name="connsiteY18" fmla="*/ 3547210 h 3741630"/>
                <a:gd name="connsiteX19" fmla="*/ 4009782 w 4569687"/>
                <a:gd name="connsiteY19" fmla="*/ 3581295 h 3741630"/>
                <a:gd name="connsiteX20" fmla="*/ 3782104 w 4569687"/>
                <a:gd name="connsiteY20" fmla="*/ 3650841 h 3741630"/>
                <a:gd name="connsiteX21" fmla="*/ 3494159 w 4569687"/>
                <a:gd name="connsiteY21" fmla="*/ 3531570 h 3741630"/>
                <a:gd name="connsiteX22" fmla="*/ 3452428 w 4569687"/>
                <a:gd name="connsiteY22" fmla="*/ 3480992 h 3741630"/>
                <a:gd name="connsiteX23" fmla="*/ 3441126 w 4569687"/>
                <a:gd name="connsiteY23" fmla="*/ 3501813 h 3741630"/>
                <a:gd name="connsiteX24" fmla="*/ 3103456 w 4569687"/>
                <a:gd name="connsiteY24" fmla="*/ 3681351 h 3741630"/>
                <a:gd name="connsiteX25" fmla="*/ 2815511 w 4569687"/>
                <a:gd name="connsiteY25" fmla="*/ 3562080 h 3741630"/>
                <a:gd name="connsiteX26" fmla="*/ 2772231 w 4569687"/>
                <a:gd name="connsiteY26" fmla="*/ 3509625 h 3741630"/>
                <a:gd name="connsiteX27" fmla="*/ 2697608 w 4569687"/>
                <a:gd name="connsiteY27" fmla="*/ 3571194 h 3741630"/>
                <a:gd name="connsiteX28" fmla="*/ 2162552 w 4569687"/>
                <a:gd name="connsiteY28" fmla="*/ 3734631 h 3741630"/>
                <a:gd name="connsiteX29" fmla="*/ 1390478 w 4569687"/>
                <a:gd name="connsiteY29" fmla="*/ 3368488 h 3741630"/>
                <a:gd name="connsiteX30" fmla="*/ 1046262 w 4569687"/>
                <a:gd name="connsiteY30" fmla="*/ 3459623 h 3741630"/>
                <a:gd name="connsiteX31" fmla="*/ 647319 w 4569687"/>
                <a:gd name="connsiteY31" fmla="*/ 3134475 h 3741630"/>
                <a:gd name="connsiteX32" fmla="*/ 642925 w 4569687"/>
                <a:gd name="connsiteY32" fmla="*/ 3090891 h 3741630"/>
                <a:gd name="connsiteX33" fmla="*/ 634894 w 4569687"/>
                <a:gd name="connsiteY33" fmla="*/ 3098188 h 3741630"/>
                <a:gd name="connsiteX34" fmla="*/ 407216 w 4569687"/>
                <a:gd name="connsiteY34" fmla="*/ 3167734 h 3741630"/>
                <a:gd name="connsiteX35" fmla="*/ 0 w 4569687"/>
                <a:gd name="connsiteY35" fmla="*/ 2760518 h 3741630"/>
                <a:gd name="connsiteX36" fmla="*/ 407216 w 4569687"/>
                <a:gd name="connsiteY36" fmla="*/ 2353302 h 3741630"/>
                <a:gd name="connsiteX37" fmla="*/ 489284 w 4569687"/>
                <a:gd name="connsiteY37" fmla="*/ 2361575 h 3741630"/>
                <a:gd name="connsiteX38" fmla="*/ 508084 w 4569687"/>
                <a:gd name="connsiteY38" fmla="*/ 2367411 h 3741630"/>
                <a:gd name="connsiteX39" fmla="*/ 503849 w 4569687"/>
                <a:gd name="connsiteY39" fmla="*/ 2325400 h 3741630"/>
                <a:gd name="connsiteX40" fmla="*/ 1121688 w 4569687"/>
                <a:gd name="connsiteY40" fmla="*/ 1707561 h 3741630"/>
                <a:gd name="connsiteX41" fmla="*/ 1246204 w 4569687"/>
                <a:gd name="connsiteY41" fmla="*/ 1720113 h 3741630"/>
                <a:gd name="connsiteX42" fmla="*/ 1284356 w 4569687"/>
                <a:gd name="connsiteY42" fmla="*/ 1731957 h 3741630"/>
                <a:gd name="connsiteX43" fmla="*/ 1305976 w 4569687"/>
                <a:gd name="connsiteY43" fmla="*/ 1705754 h 3741630"/>
                <a:gd name="connsiteX44" fmla="*/ 1742854 w 4569687"/>
                <a:gd name="connsiteY44" fmla="*/ 1524793 h 3741630"/>
                <a:gd name="connsiteX45" fmla="*/ 1760288 w 4569687"/>
                <a:gd name="connsiteY45" fmla="*/ 1526551 h 3741630"/>
                <a:gd name="connsiteX46" fmla="*/ 1748032 w 4569687"/>
                <a:gd name="connsiteY46" fmla="*/ 1487068 h 3741630"/>
                <a:gd name="connsiteX47" fmla="*/ 1742854 w 4569687"/>
                <a:gd name="connsiteY47" fmla="*/ 1435701 h 3741630"/>
                <a:gd name="connsiteX48" fmla="*/ 1946367 w 4569687"/>
                <a:gd name="connsiteY48" fmla="*/ 1185999 h 3741630"/>
                <a:gd name="connsiteX49" fmla="*/ 1956892 w 4569687"/>
                <a:gd name="connsiteY49" fmla="*/ 1184938 h 3741630"/>
                <a:gd name="connsiteX50" fmla="*/ 1963928 w 4569687"/>
                <a:gd name="connsiteY50" fmla="*/ 1115143 h 3741630"/>
                <a:gd name="connsiteX51" fmla="*/ 2450363 w 4569687"/>
                <a:gd name="connsiteY51" fmla="*/ 718687 h 3741630"/>
                <a:gd name="connsiteX52" fmla="*/ 2520904 w 4569687"/>
                <a:gd name="connsiteY52" fmla="*/ 725798 h 3741630"/>
                <a:gd name="connsiteX53" fmla="*/ 2611712 w 4569687"/>
                <a:gd name="connsiteY53" fmla="*/ 0 h 37416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69687" h="3734730">
                  <a:moveTo>
                    <a:pt x="2611712" y="0"/>
                  </a:moveTo>
                  <a:lnTo>
                    <a:pt x="2927539" y="0"/>
                  </a:lnTo>
                  <a:lnTo>
                    <a:pt x="3010471" y="662843"/>
                  </a:lnTo>
                  <a:lnTo>
                    <a:pt x="3062414" y="672782"/>
                  </a:lnTo>
                  <a:cubicBezTo>
                    <a:pt x="3191764" y="706062"/>
                    <a:pt x="3302353" y="786083"/>
                    <a:pt x="3375104" y="893768"/>
                  </a:cubicBezTo>
                  <a:lnTo>
                    <a:pt x="3401966" y="943258"/>
                  </a:lnTo>
                  <a:lnTo>
                    <a:pt x="3444529" y="938967"/>
                  </a:lnTo>
                  <a:cubicBezTo>
                    <a:pt x="3668109" y="938967"/>
                    <a:pt x="3859940" y="1074903"/>
                    <a:pt x="3941882" y="1268635"/>
                  </a:cubicBezTo>
                  <a:lnTo>
                    <a:pt x="3950232" y="1295533"/>
                  </a:lnTo>
                  <a:lnTo>
                    <a:pt x="3968452" y="1289878"/>
                  </a:lnTo>
                  <a:cubicBezTo>
                    <a:pt x="3992135" y="1285031"/>
                    <a:pt x="4016657" y="1282486"/>
                    <a:pt x="4041773" y="1282486"/>
                  </a:cubicBezTo>
                  <a:cubicBezTo>
                    <a:pt x="4217586" y="1282486"/>
                    <a:pt x="4364272" y="1407196"/>
                    <a:pt x="4398197" y="1572980"/>
                  </a:cubicBezTo>
                  <a:lnTo>
                    <a:pt x="4401113" y="1601912"/>
                  </a:lnTo>
                  <a:lnTo>
                    <a:pt x="4509768" y="1612865"/>
                  </a:lnTo>
                  <a:lnTo>
                    <a:pt x="4569687" y="1630661"/>
                  </a:lnTo>
                  <a:lnTo>
                    <a:pt x="4569687" y="3685776"/>
                  </a:lnTo>
                  <a:lnTo>
                    <a:pt x="4479175" y="3694900"/>
                  </a:lnTo>
                  <a:cubicBezTo>
                    <a:pt x="4332673" y="3694900"/>
                    <a:pt x="4196572" y="3650364"/>
                    <a:pt x="4083674" y="3574092"/>
                  </a:cubicBezTo>
                  <a:lnTo>
                    <a:pt x="4051094" y="3547210"/>
                  </a:lnTo>
                  <a:lnTo>
                    <a:pt x="4009782" y="3581295"/>
                  </a:lnTo>
                  <a:cubicBezTo>
                    <a:pt x="3944790" y="3625203"/>
                    <a:pt x="3866441" y="3650841"/>
                    <a:pt x="3782104" y="3650841"/>
                  </a:cubicBezTo>
                  <a:cubicBezTo>
                    <a:pt x="3669655" y="3650841"/>
                    <a:pt x="3567851" y="3605262"/>
                    <a:pt x="3494159" y="3531570"/>
                  </a:cubicBezTo>
                  <a:lnTo>
                    <a:pt x="3452428" y="3480992"/>
                  </a:lnTo>
                  <a:lnTo>
                    <a:pt x="3441126" y="3501813"/>
                  </a:lnTo>
                  <a:cubicBezTo>
                    <a:pt x="3367946" y="3610134"/>
                    <a:pt x="3244018" y="3681351"/>
                    <a:pt x="3103456" y="3681351"/>
                  </a:cubicBezTo>
                  <a:cubicBezTo>
                    <a:pt x="2991007" y="3681351"/>
                    <a:pt x="2889203" y="3635772"/>
                    <a:pt x="2815511" y="3562080"/>
                  </a:cubicBezTo>
                  <a:lnTo>
                    <a:pt x="2772231" y="3509625"/>
                  </a:lnTo>
                  <a:lnTo>
                    <a:pt x="2697608" y="3571194"/>
                  </a:lnTo>
                  <a:cubicBezTo>
                    <a:pt x="2544873" y="3674380"/>
                    <a:pt x="2382991" y="3737583"/>
                    <a:pt x="2162552" y="3734631"/>
                  </a:cubicBezTo>
                  <a:cubicBezTo>
                    <a:pt x="1740716" y="3728982"/>
                    <a:pt x="1534323" y="3547967"/>
                    <a:pt x="1390478" y="3368488"/>
                  </a:cubicBezTo>
                  <a:cubicBezTo>
                    <a:pt x="1316786" y="3442180"/>
                    <a:pt x="1170122" y="3498625"/>
                    <a:pt x="1046262" y="3459623"/>
                  </a:cubicBezTo>
                  <a:cubicBezTo>
                    <a:pt x="922402" y="3420621"/>
                    <a:pt x="685290" y="3320037"/>
                    <a:pt x="647319" y="3134475"/>
                  </a:cubicBezTo>
                  <a:lnTo>
                    <a:pt x="642925" y="3090891"/>
                  </a:lnTo>
                  <a:lnTo>
                    <a:pt x="634894" y="3098188"/>
                  </a:lnTo>
                  <a:cubicBezTo>
                    <a:pt x="569902" y="3142096"/>
                    <a:pt x="491553" y="3167734"/>
                    <a:pt x="407216" y="3167734"/>
                  </a:cubicBezTo>
                  <a:cubicBezTo>
                    <a:pt x="182317" y="3167734"/>
                    <a:pt x="0" y="2985417"/>
                    <a:pt x="0" y="2760518"/>
                  </a:cubicBezTo>
                  <a:cubicBezTo>
                    <a:pt x="0" y="2535619"/>
                    <a:pt x="182317" y="2353302"/>
                    <a:pt x="407216" y="2353302"/>
                  </a:cubicBezTo>
                  <a:cubicBezTo>
                    <a:pt x="435328" y="2353302"/>
                    <a:pt x="462775" y="2356151"/>
                    <a:pt x="489284" y="2361575"/>
                  </a:cubicBezTo>
                  <a:lnTo>
                    <a:pt x="508084" y="2367411"/>
                  </a:lnTo>
                  <a:lnTo>
                    <a:pt x="503849" y="2325400"/>
                  </a:lnTo>
                  <a:cubicBezTo>
                    <a:pt x="503849" y="1984177"/>
                    <a:pt x="780465" y="1707561"/>
                    <a:pt x="1121688" y="1707561"/>
                  </a:cubicBezTo>
                  <a:cubicBezTo>
                    <a:pt x="1164341" y="1707561"/>
                    <a:pt x="1205984" y="1711883"/>
                    <a:pt x="1246204" y="1720113"/>
                  </a:cubicBezTo>
                  <a:lnTo>
                    <a:pt x="1284356" y="1731957"/>
                  </a:lnTo>
                  <a:lnTo>
                    <a:pt x="1305976" y="1705754"/>
                  </a:lnTo>
                  <a:cubicBezTo>
                    <a:pt x="1417783" y="1593947"/>
                    <a:pt x="1572242" y="1524793"/>
                    <a:pt x="1742854" y="1524793"/>
                  </a:cubicBezTo>
                  <a:lnTo>
                    <a:pt x="1760288" y="1526551"/>
                  </a:lnTo>
                  <a:lnTo>
                    <a:pt x="1748032" y="1487068"/>
                  </a:lnTo>
                  <a:cubicBezTo>
                    <a:pt x="1744637" y="1470476"/>
                    <a:pt x="1742854" y="1453297"/>
                    <a:pt x="1742854" y="1435701"/>
                  </a:cubicBezTo>
                  <a:cubicBezTo>
                    <a:pt x="1742854" y="1312531"/>
                    <a:pt x="1830222" y="1209766"/>
                    <a:pt x="1946367" y="1185999"/>
                  </a:cubicBezTo>
                  <a:lnTo>
                    <a:pt x="1956892" y="1184938"/>
                  </a:lnTo>
                  <a:lnTo>
                    <a:pt x="1963928" y="1115143"/>
                  </a:lnTo>
                  <a:cubicBezTo>
                    <a:pt x="2010227" y="888886"/>
                    <a:pt x="2210419" y="718687"/>
                    <a:pt x="2450363" y="718687"/>
                  </a:cubicBezTo>
                  <a:lnTo>
                    <a:pt x="2520904" y="725798"/>
                  </a:lnTo>
                  <a:lnTo>
                    <a:pt x="26117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800"/>
            </a:p>
          </p:txBody>
        </p:sp>
        <p:grpSp>
          <p:nvGrpSpPr>
            <p:cNvPr id="8" name="그룹 7">
              <a:extLst>
                <a:ext uri="{FF2B5EF4-FFF2-40B4-BE49-F238E27FC236}">
                  <a16:creationId xmlns:a16="http://schemas.microsoft.com/office/drawing/2014/main" id="{D0429EA9-A20D-4800-80F6-48970138B795}"/>
                </a:ext>
              </a:extLst>
            </p:cNvPr>
            <p:cNvGrpSpPr/>
            <p:nvPr userDrawn="1"/>
          </p:nvGrpSpPr>
          <p:grpSpPr>
            <a:xfrm>
              <a:off x="6992136" y="387072"/>
              <a:ext cx="704897" cy="1355021"/>
              <a:chOff x="5304862" y="-789923"/>
              <a:chExt cx="645890" cy="1241591"/>
            </a:xfrm>
          </p:grpSpPr>
          <p:grpSp>
            <p:nvGrpSpPr>
              <p:cNvPr id="9" name="그룹 8">
                <a:extLst>
                  <a:ext uri="{FF2B5EF4-FFF2-40B4-BE49-F238E27FC236}">
                    <a16:creationId xmlns:a16="http://schemas.microsoft.com/office/drawing/2014/main" id="{4817FF4C-CE41-4E26-9FB9-CB745F3234F3}"/>
                  </a:ext>
                </a:extLst>
              </p:cNvPr>
              <p:cNvGrpSpPr/>
              <p:nvPr userDrawn="1"/>
            </p:nvGrpSpPr>
            <p:grpSpPr>
              <a:xfrm>
                <a:off x="5377232" y="-789923"/>
                <a:ext cx="495969" cy="1052585"/>
                <a:chOff x="5868144" y="-857099"/>
                <a:chExt cx="495969" cy="1052585"/>
              </a:xfrm>
            </p:grpSpPr>
            <p:sp>
              <p:nvSpPr>
                <p:cNvPr id="16" name="이등변 삼각형 49">
                  <a:extLst>
                    <a:ext uri="{FF2B5EF4-FFF2-40B4-BE49-F238E27FC236}">
                      <a16:creationId xmlns:a16="http://schemas.microsoft.com/office/drawing/2014/main" id="{688B8353-32F5-4D6E-81D9-D597B60FA9D3}"/>
                    </a:ext>
                  </a:extLst>
                </p:cNvPr>
                <p:cNvSpPr/>
                <p:nvPr userDrawn="1"/>
              </p:nvSpPr>
              <p:spPr>
                <a:xfrm>
                  <a:off x="5868144" y="-853769"/>
                  <a:ext cx="495969" cy="1049255"/>
                </a:xfrm>
                <a:custGeom>
                  <a:avLst/>
                  <a:gdLst>
                    <a:gd name="connsiteX0" fmla="*/ 0 w 311344"/>
                    <a:gd name="connsiteY0" fmla="*/ 1049255 h 1049255"/>
                    <a:gd name="connsiteX1" fmla="*/ 155672 w 311344"/>
                    <a:gd name="connsiteY1" fmla="*/ 0 h 1049255"/>
                    <a:gd name="connsiteX2" fmla="*/ 311344 w 311344"/>
                    <a:gd name="connsiteY2" fmla="*/ 1049255 h 1049255"/>
                    <a:gd name="connsiteX3" fmla="*/ 0 w 311344"/>
                    <a:gd name="connsiteY3" fmla="*/ 1049255 h 1049255"/>
                    <a:gd name="connsiteX0" fmla="*/ 45684 w 357028"/>
                    <a:gd name="connsiteY0" fmla="*/ 1049255 h 1049255"/>
                    <a:gd name="connsiteX1" fmla="*/ 201356 w 357028"/>
                    <a:gd name="connsiteY1" fmla="*/ 0 h 1049255"/>
                    <a:gd name="connsiteX2" fmla="*/ 357028 w 357028"/>
                    <a:gd name="connsiteY2" fmla="*/ 1049255 h 1049255"/>
                    <a:gd name="connsiteX3" fmla="*/ 45684 w 357028"/>
                    <a:gd name="connsiteY3" fmla="*/ 1049255 h 1049255"/>
                    <a:gd name="connsiteX0" fmla="*/ 45684 w 416158"/>
                    <a:gd name="connsiteY0" fmla="*/ 1049255 h 1049255"/>
                    <a:gd name="connsiteX1" fmla="*/ 201356 w 416158"/>
                    <a:gd name="connsiteY1" fmla="*/ 0 h 1049255"/>
                    <a:gd name="connsiteX2" fmla="*/ 357028 w 416158"/>
                    <a:gd name="connsiteY2" fmla="*/ 1049255 h 1049255"/>
                    <a:gd name="connsiteX3" fmla="*/ 45684 w 416158"/>
                    <a:gd name="connsiteY3" fmla="*/ 1049255 h 1049255"/>
                    <a:gd name="connsiteX0" fmla="*/ 87161 w 457635"/>
                    <a:gd name="connsiteY0" fmla="*/ 1049255 h 1049255"/>
                    <a:gd name="connsiteX1" fmla="*/ 242833 w 457635"/>
                    <a:gd name="connsiteY1" fmla="*/ 0 h 1049255"/>
                    <a:gd name="connsiteX2" fmla="*/ 398505 w 457635"/>
                    <a:gd name="connsiteY2" fmla="*/ 1049255 h 1049255"/>
                    <a:gd name="connsiteX3" fmla="*/ 87161 w 457635"/>
                    <a:gd name="connsiteY3" fmla="*/ 1049255 h 1049255"/>
                    <a:gd name="connsiteX0" fmla="*/ 87161 w 500627"/>
                    <a:gd name="connsiteY0" fmla="*/ 1049255 h 1049255"/>
                    <a:gd name="connsiteX1" fmla="*/ 242833 w 500627"/>
                    <a:gd name="connsiteY1" fmla="*/ 0 h 1049255"/>
                    <a:gd name="connsiteX2" fmla="*/ 398505 w 500627"/>
                    <a:gd name="connsiteY2" fmla="*/ 1049255 h 1049255"/>
                    <a:gd name="connsiteX3" fmla="*/ 87161 w 500627"/>
                    <a:gd name="connsiteY3" fmla="*/ 1049255 h 1049255"/>
                    <a:gd name="connsiteX0" fmla="*/ 91187 w 504653"/>
                    <a:gd name="connsiteY0" fmla="*/ 1049255 h 1049255"/>
                    <a:gd name="connsiteX1" fmla="*/ 246859 w 504653"/>
                    <a:gd name="connsiteY1" fmla="*/ 0 h 1049255"/>
                    <a:gd name="connsiteX2" fmla="*/ 402531 w 504653"/>
                    <a:gd name="connsiteY2" fmla="*/ 1049255 h 1049255"/>
                    <a:gd name="connsiteX3" fmla="*/ 91187 w 504653"/>
                    <a:gd name="connsiteY3" fmla="*/ 1049255 h 1049255"/>
                    <a:gd name="connsiteX0" fmla="*/ 91187 w 500775"/>
                    <a:gd name="connsiteY0" fmla="*/ 1049255 h 1049255"/>
                    <a:gd name="connsiteX1" fmla="*/ 246859 w 500775"/>
                    <a:gd name="connsiteY1" fmla="*/ 0 h 1049255"/>
                    <a:gd name="connsiteX2" fmla="*/ 402531 w 500775"/>
                    <a:gd name="connsiteY2" fmla="*/ 1049255 h 1049255"/>
                    <a:gd name="connsiteX3" fmla="*/ 91187 w 500775"/>
                    <a:gd name="connsiteY3" fmla="*/ 1049255 h 1049255"/>
                    <a:gd name="connsiteX0" fmla="*/ 91187 w 484758"/>
                    <a:gd name="connsiteY0" fmla="*/ 1049255 h 1049255"/>
                    <a:gd name="connsiteX1" fmla="*/ 246859 w 484758"/>
                    <a:gd name="connsiteY1" fmla="*/ 0 h 1049255"/>
                    <a:gd name="connsiteX2" fmla="*/ 402531 w 484758"/>
                    <a:gd name="connsiteY2" fmla="*/ 1049255 h 1049255"/>
                    <a:gd name="connsiteX3" fmla="*/ 91187 w 484758"/>
                    <a:gd name="connsiteY3" fmla="*/ 1049255 h 1049255"/>
                    <a:gd name="connsiteX0" fmla="*/ 91187 w 488692"/>
                    <a:gd name="connsiteY0" fmla="*/ 1049255 h 1049255"/>
                    <a:gd name="connsiteX1" fmla="*/ 246859 w 488692"/>
                    <a:gd name="connsiteY1" fmla="*/ 0 h 1049255"/>
                    <a:gd name="connsiteX2" fmla="*/ 402531 w 488692"/>
                    <a:gd name="connsiteY2" fmla="*/ 1049255 h 1049255"/>
                    <a:gd name="connsiteX3" fmla="*/ 91187 w 488692"/>
                    <a:gd name="connsiteY3" fmla="*/ 1049255 h 1049255"/>
                    <a:gd name="connsiteX0" fmla="*/ 91187 w 492707"/>
                    <a:gd name="connsiteY0" fmla="*/ 1049255 h 1049255"/>
                    <a:gd name="connsiteX1" fmla="*/ 246859 w 492707"/>
                    <a:gd name="connsiteY1" fmla="*/ 0 h 1049255"/>
                    <a:gd name="connsiteX2" fmla="*/ 402531 w 492707"/>
                    <a:gd name="connsiteY2" fmla="*/ 1049255 h 1049255"/>
                    <a:gd name="connsiteX3" fmla="*/ 91187 w 492707"/>
                    <a:gd name="connsiteY3" fmla="*/ 1049255 h 1049255"/>
                    <a:gd name="connsiteX0" fmla="*/ 95257 w 496777"/>
                    <a:gd name="connsiteY0" fmla="*/ 1049255 h 1049255"/>
                    <a:gd name="connsiteX1" fmla="*/ 250929 w 496777"/>
                    <a:gd name="connsiteY1" fmla="*/ 0 h 1049255"/>
                    <a:gd name="connsiteX2" fmla="*/ 406601 w 496777"/>
                    <a:gd name="connsiteY2" fmla="*/ 1049255 h 1049255"/>
                    <a:gd name="connsiteX3" fmla="*/ 95257 w 496777"/>
                    <a:gd name="connsiteY3" fmla="*/ 1049255 h 1049255"/>
                    <a:gd name="connsiteX0" fmla="*/ 95257 w 485293"/>
                    <a:gd name="connsiteY0" fmla="*/ 1049255 h 1049255"/>
                    <a:gd name="connsiteX1" fmla="*/ 250929 w 485293"/>
                    <a:gd name="connsiteY1" fmla="*/ 0 h 1049255"/>
                    <a:gd name="connsiteX2" fmla="*/ 406601 w 485293"/>
                    <a:gd name="connsiteY2" fmla="*/ 1049255 h 1049255"/>
                    <a:gd name="connsiteX3" fmla="*/ 95257 w 485293"/>
                    <a:gd name="connsiteY3" fmla="*/ 1049255 h 1049255"/>
                    <a:gd name="connsiteX0" fmla="*/ 95257 w 494828"/>
                    <a:gd name="connsiteY0" fmla="*/ 1049255 h 1049255"/>
                    <a:gd name="connsiteX1" fmla="*/ 250929 w 494828"/>
                    <a:gd name="connsiteY1" fmla="*/ 0 h 1049255"/>
                    <a:gd name="connsiteX2" fmla="*/ 406601 w 494828"/>
                    <a:gd name="connsiteY2" fmla="*/ 1049255 h 1049255"/>
                    <a:gd name="connsiteX3" fmla="*/ 95257 w 494828"/>
                    <a:gd name="connsiteY3" fmla="*/ 1049255 h 1049255"/>
                    <a:gd name="connsiteX0" fmla="*/ 95257 w 493814"/>
                    <a:gd name="connsiteY0" fmla="*/ 1049255 h 1049255"/>
                    <a:gd name="connsiteX1" fmla="*/ 250929 w 493814"/>
                    <a:gd name="connsiteY1" fmla="*/ 0 h 1049255"/>
                    <a:gd name="connsiteX2" fmla="*/ 406601 w 493814"/>
                    <a:gd name="connsiteY2" fmla="*/ 1049255 h 1049255"/>
                    <a:gd name="connsiteX3" fmla="*/ 95257 w 493814"/>
                    <a:gd name="connsiteY3" fmla="*/ 1049255 h 1049255"/>
                    <a:gd name="connsiteX0" fmla="*/ 95257 w 496864"/>
                    <a:gd name="connsiteY0" fmla="*/ 1049255 h 1049255"/>
                    <a:gd name="connsiteX1" fmla="*/ 250929 w 496864"/>
                    <a:gd name="connsiteY1" fmla="*/ 0 h 1049255"/>
                    <a:gd name="connsiteX2" fmla="*/ 406601 w 496864"/>
                    <a:gd name="connsiteY2" fmla="*/ 1049255 h 1049255"/>
                    <a:gd name="connsiteX3" fmla="*/ 95257 w 496864"/>
                    <a:gd name="connsiteY3" fmla="*/ 1049255 h 1049255"/>
                    <a:gd name="connsiteX0" fmla="*/ 95257 w 497887"/>
                    <a:gd name="connsiteY0" fmla="*/ 1049255 h 1049255"/>
                    <a:gd name="connsiteX1" fmla="*/ 250929 w 497887"/>
                    <a:gd name="connsiteY1" fmla="*/ 0 h 1049255"/>
                    <a:gd name="connsiteX2" fmla="*/ 406601 w 497887"/>
                    <a:gd name="connsiteY2" fmla="*/ 1049255 h 1049255"/>
                    <a:gd name="connsiteX3" fmla="*/ 95257 w 497887"/>
                    <a:gd name="connsiteY3" fmla="*/ 1049255 h 1049255"/>
                    <a:gd name="connsiteX0" fmla="*/ 95257 w 495969"/>
                    <a:gd name="connsiteY0" fmla="*/ 1049255 h 1049255"/>
                    <a:gd name="connsiteX1" fmla="*/ 250929 w 495969"/>
                    <a:gd name="connsiteY1" fmla="*/ 0 h 1049255"/>
                    <a:gd name="connsiteX2" fmla="*/ 406601 w 495969"/>
                    <a:gd name="connsiteY2" fmla="*/ 1049255 h 1049255"/>
                    <a:gd name="connsiteX3" fmla="*/ 95257 w 495969"/>
                    <a:gd name="connsiteY3" fmla="*/ 1049255 h 1049255"/>
                  </a:gdLst>
                  <a:ahLst/>
                  <a:cxnLst>
                    <a:cxn ang="0">
                      <a:pos x="connsiteX0" y="connsiteY0"/>
                    </a:cxn>
                    <a:cxn ang="0">
                      <a:pos x="connsiteX1" y="connsiteY1"/>
                    </a:cxn>
                    <a:cxn ang="0">
                      <a:pos x="connsiteX2" y="connsiteY2"/>
                    </a:cxn>
                    <a:cxn ang="0">
                      <a:pos x="connsiteX3" y="connsiteY3"/>
                    </a:cxn>
                  </a:cxnLst>
                  <a:rect l="l" t="t" r="r" b="b"/>
                  <a:pathLst>
                    <a:path w="495969" h="1049255">
                      <a:moveTo>
                        <a:pt x="95257" y="1049255"/>
                      </a:moveTo>
                      <a:cubicBezTo>
                        <a:pt x="6676" y="723357"/>
                        <a:pt x="-121664" y="317947"/>
                        <a:pt x="250929" y="0"/>
                      </a:cubicBezTo>
                      <a:cubicBezTo>
                        <a:pt x="612920" y="328549"/>
                        <a:pt x="489882" y="781667"/>
                        <a:pt x="406601" y="1049255"/>
                      </a:cubicBezTo>
                      <a:lnTo>
                        <a:pt x="95257" y="104925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7" name="자유형: 도형 16">
                  <a:extLst>
                    <a:ext uri="{FF2B5EF4-FFF2-40B4-BE49-F238E27FC236}">
                      <a16:creationId xmlns:a16="http://schemas.microsoft.com/office/drawing/2014/main" id="{155478D4-44EA-48AE-860F-E368AD673D03}"/>
                    </a:ext>
                  </a:extLst>
                </p:cNvPr>
                <p:cNvSpPr/>
                <p:nvPr userDrawn="1"/>
              </p:nvSpPr>
              <p:spPr>
                <a:xfrm>
                  <a:off x="5939427" y="102551"/>
                  <a:ext cx="364003" cy="92935"/>
                </a:xfrm>
                <a:custGeom>
                  <a:avLst/>
                  <a:gdLst>
                    <a:gd name="connsiteX0" fmla="*/ 0 w 364003"/>
                    <a:gd name="connsiteY0" fmla="*/ 0 h 92935"/>
                    <a:gd name="connsiteX1" fmla="*/ 364003 w 364003"/>
                    <a:gd name="connsiteY1" fmla="*/ 0 h 92935"/>
                    <a:gd name="connsiteX2" fmla="*/ 336518 w 364003"/>
                    <a:gd name="connsiteY2" fmla="*/ 92935 h 92935"/>
                    <a:gd name="connsiteX3" fmla="*/ 25174 w 364003"/>
                    <a:gd name="connsiteY3" fmla="*/ 92935 h 92935"/>
                  </a:gdLst>
                  <a:ahLst/>
                  <a:cxnLst>
                    <a:cxn ang="0">
                      <a:pos x="connsiteX0" y="connsiteY0"/>
                    </a:cxn>
                    <a:cxn ang="0">
                      <a:pos x="connsiteX1" y="connsiteY1"/>
                    </a:cxn>
                    <a:cxn ang="0">
                      <a:pos x="connsiteX2" y="connsiteY2"/>
                    </a:cxn>
                    <a:cxn ang="0">
                      <a:pos x="connsiteX3" y="connsiteY3"/>
                    </a:cxn>
                  </a:cxnLst>
                  <a:rect l="l" t="t" r="r" b="b"/>
                  <a:pathLst>
                    <a:path w="364003" h="92935">
                      <a:moveTo>
                        <a:pt x="0" y="0"/>
                      </a:moveTo>
                      <a:lnTo>
                        <a:pt x="364003" y="0"/>
                      </a:lnTo>
                      <a:lnTo>
                        <a:pt x="336518" y="92935"/>
                      </a:lnTo>
                      <a:lnTo>
                        <a:pt x="25174" y="9293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자유형: 도형 17">
                  <a:extLst>
                    <a:ext uri="{FF2B5EF4-FFF2-40B4-BE49-F238E27FC236}">
                      <a16:creationId xmlns:a16="http://schemas.microsoft.com/office/drawing/2014/main" id="{1861CCC0-CB32-42D2-947D-1907817DDDAE}"/>
                    </a:ext>
                  </a:extLst>
                </p:cNvPr>
                <p:cNvSpPr/>
                <p:nvPr userDrawn="1"/>
              </p:nvSpPr>
              <p:spPr>
                <a:xfrm>
                  <a:off x="5893989" y="-857099"/>
                  <a:ext cx="444279" cy="350537"/>
                </a:xfrm>
                <a:custGeom>
                  <a:avLst/>
                  <a:gdLst>
                    <a:gd name="connsiteX0" fmla="*/ 227272 w 444279"/>
                    <a:gd name="connsiteY0" fmla="*/ 0 h 350537"/>
                    <a:gd name="connsiteX1" fmla="*/ 440556 w 444279"/>
                    <a:gd name="connsiteY1" fmla="*/ 335046 h 350537"/>
                    <a:gd name="connsiteX2" fmla="*/ 444279 w 444279"/>
                    <a:gd name="connsiteY2" fmla="*/ 350537 h 350537"/>
                    <a:gd name="connsiteX3" fmla="*/ 0 w 444279"/>
                    <a:gd name="connsiteY3" fmla="*/ 350537 h 350537"/>
                    <a:gd name="connsiteX4" fmla="*/ 8223 w 444279"/>
                    <a:gd name="connsiteY4" fmla="*/ 318604 h 350537"/>
                    <a:gd name="connsiteX5" fmla="*/ 227272 w 444279"/>
                    <a:gd name="connsiteY5" fmla="*/ 0 h 3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79" h="350537">
                      <a:moveTo>
                        <a:pt x="227272" y="0"/>
                      </a:moveTo>
                      <a:cubicBezTo>
                        <a:pt x="340394" y="102672"/>
                        <a:pt x="406151" y="217508"/>
                        <a:pt x="440556" y="335046"/>
                      </a:cubicBezTo>
                      <a:lnTo>
                        <a:pt x="444279" y="350537"/>
                      </a:lnTo>
                      <a:lnTo>
                        <a:pt x="0" y="350537"/>
                      </a:lnTo>
                      <a:lnTo>
                        <a:pt x="8223" y="318604"/>
                      </a:lnTo>
                      <a:cubicBezTo>
                        <a:pt x="43321" y="207258"/>
                        <a:pt x="110837" y="99358"/>
                        <a:pt x="2272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12" name="타원 11">
                <a:extLst>
                  <a:ext uri="{FF2B5EF4-FFF2-40B4-BE49-F238E27FC236}">
                    <a16:creationId xmlns:a16="http://schemas.microsoft.com/office/drawing/2014/main" id="{E3ED5D5D-DC92-4BF6-B431-CE8E43382FD0}"/>
                  </a:ext>
                </a:extLst>
              </p:cNvPr>
              <p:cNvSpPr/>
              <p:nvPr userDrawn="1"/>
            </p:nvSpPr>
            <p:spPr>
              <a:xfrm>
                <a:off x="5535216" y="-351600"/>
                <a:ext cx="180000" cy="1800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3" name="직사각형 12">
                <a:extLst>
                  <a:ext uri="{FF2B5EF4-FFF2-40B4-BE49-F238E27FC236}">
                    <a16:creationId xmlns:a16="http://schemas.microsoft.com/office/drawing/2014/main" id="{57F372C6-9816-462E-83F5-DFD56E8AF164}"/>
                  </a:ext>
                </a:extLst>
              </p:cNvPr>
              <p:cNvSpPr/>
              <p:nvPr userDrawn="1"/>
            </p:nvSpPr>
            <p:spPr>
              <a:xfrm flipH="1">
                <a:off x="5614416" y="6445"/>
                <a:ext cx="216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4" name="자유형: 도형 13">
                <a:extLst>
                  <a:ext uri="{FF2B5EF4-FFF2-40B4-BE49-F238E27FC236}">
                    <a16:creationId xmlns:a16="http://schemas.microsoft.com/office/drawing/2014/main" id="{F07321F0-763D-431A-87E5-1BD5F333CAE1}"/>
                  </a:ext>
                </a:extLst>
              </p:cNvPr>
              <p:cNvSpPr/>
              <p:nvPr userDrawn="1"/>
            </p:nvSpPr>
            <p:spPr>
              <a:xfrm>
                <a:off x="5304862"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자유형: 도형 14">
                <a:extLst>
                  <a:ext uri="{FF2B5EF4-FFF2-40B4-BE49-F238E27FC236}">
                    <a16:creationId xmlns:a16="http://schemas.microsoft.com/office/drawing/2014/main" id="{D39A1E25-A8B6-4EE4-8AC8-D262A0C0D580}"/>
                  </a:ext>
                </a:extLst>
              </p:cNvPr>
              <p:cNvSpPr/>
              <p:nvPr userDrawn="1"/>
            </p:nvSpPr>
            <p:spPr>
              <a:xfrm flipH="1">
                <a:off x="5807099"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Tree>
    <p:extLst>
      <p:ext uri="{BB962C8B-B14F-4D97-AF65-F5344CB8AC3E}">
        <p14:creationId xmlns:p14="http://schemas.microsoft.com/office/powerpoint/2010/main" val="940098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40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60FE6FD-7ADA-44EA-B193-8B28B049FD16}" type="datetimeFigureOut">
              <a:rPr lang="da-DK" smtClean="0"/>
              <a:t>02-03-2020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387772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960FE6FD-7ADA-44EA-B193-8B28B049FD16}" type="datetimeFigureOut">
              <a:rPr lang="da-DK" smtClean="0"/>
              <a:t>02-03-2020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2635258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960FE6FD-7ADA-44EA-B193-8B28B049FD16}" type="datetimeFigureOut">
              <a:rPr lang="da-DK" smtClean="0"/>
              <a:t>02-03-2020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323677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960FE6FD-7ADA-44EA-B193-8B28B049FD16}" type="datetimeFigureOut">
              <a:rPr lang="da-DK" smtClean="0"/>
              <a:t>02-03-2020</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332106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960FE6FD-7ADA-44EA-B193-8B28B049FD16}" type="datetimeFigureOut">
              <a:rPr lang="da-DK" smtClean="0"/>
              <a:t>02-03-2020</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92499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60FE6FD-7ADA-44EA-B193-8B28B049FD16}" type="datetimeFigureOut">
              <a:rPr lang="da-DK" smtClean="0"/>
              <a:t>02-03-2020</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419103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960FE6FD-7ADA-44EA-B193-8B28B049FD16}" type="datetimeFigureOut">
              <a:rPr lang="da-DK" smtClean="0"/>
              <a:t>02-03-2020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308789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960FE6FD-7ADA-44EA-B193-8B28B049FD16}" type="datetimeFigureOut">
              <a:rPr lang="da-DK" smtClean="0"/>
              <a:t>02-03-2020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C8A2BBB7-7202-458E-BB52-9DE2580700F9}" type="slidenum">
              <a:rPr lang="da-DK" smtClean="0"/>
              <a:t>‹nr.›</a:t>
            </a:fld>
            <a:endParaRPr lang="da-DK"/>
          </a:p>
        </p:txBody>
      </p:sp>
    </p:spTree>
    <p:extLst>
      <p:ext uri="{BB962C8B-B14F-4D97-AF65-F5344CB8AC3E}">
        <p14:creationId xmlns:p14="http://schemas.microsoft.com/office/powerpoint/2010/main" val="2271987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FE6FD-7ADA-44EA-B193-8B28B049FD16}" type="datetimeFigureOut">
              <a:rPr lang="da-DK" smtClean="0"/>
              <a:t>02-03-2020</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2BBB7-7202-458E-BB52-9DE2580700F9}" type="slidenum">
              <a:rPr lang="da-DK" smtClean="0"/>
              <a:t>‹nr.›</a:t>
            </a:fld>
            <a:endParaRPr lang="da-DK"/>
          </a:p>
        </p:txBody>
      </p:sp>
    </p:spTree>
    <p:extLst>
      <p:ext uri="{BB962C8B-B14F-4D97-AF65-F5344CB8AC3E}">
        <p14:creationId xmlns:p14="http://schemas.microsoft.com/office/powerpoint/2010/main" val="3704318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ideo" Target="https://www.youtube.com/embed/mBh8WlO9qBc"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LG4jKG9lXu8"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illede 11" descr="Lungeforeningen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892" y="-675457"/>
            <a:ext cx="12120892" cy="8568931"/>
          </a:xfrm>
          <a:prstGeom prst="rect">
            <a:avLst/>
          </a:prstGeom>
        </p:spPr>
      </p:pic>
      <p:pic>
        <p:nvPicPr>
          <p:cNvPr id="10" name="Bille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5877272"/>
            <a:ext cx="2995224" cy="547495"/>
          </a:xfrm>
          <a:prstGeom prst="rect">
            <a:avLst/>
          </a:prstGeom>
        </p:spPr>
      </p:pic>
      <p:sp>
        <p:nvSpPr>
          <p:cNvPr id="11" name="Tekstfelt 10"/>
          <p:cNvSpPr txBox="1"/>
          <p:nvPr/>
        </p:nvSpPr>
        <p:spPr>
          <a:xfrm>
            <a:off x="4665431" y="1300685"/>
            <a:ext cx="4295594" cy="2308324"/>
          </a:xfrm>
          <a:prstGeom prst="rect">
            <a:avLst/>
          </a:prstGeom>
          <a:noFill/>
        </p:spPr>
        <p:txBody>
          <a:bodyPr wrap="square" rtlCol="0">
            <a:spAutoFit/>
          </a:bodyPr>
          <a:lstStyle/>
          <a:p>
            <a:r>
              <a:rPr lang="da-DK" sz="6000" b="1" dirty="0" smtClean="0">
                <a:latin typeface="GT Pressura" panose="020B0604020202020204" pitchFamily="50" charset="0"/>
              </a:rPr>
              <a:t>Lungesnak</a:t>
            </a:r>
            <a:r>
              <a:rPr lang="da-DK" sz="6000" dirty="0" smtClean="0">
                <a:latin typeface="GT Pressura" panose="020B0604020202020204" pitchFamily="50" charset="0"/>
              </a:rPr>
              <a:t> </a:t>
            </a:r>
          </a:p>
          <a:p>
            <a:endParaRPr lang="da-DK" sz="2800" dirty="0" smtClean="0">
              <a:latin typeface="GT Pressura" panose="020B0604020202020204" pitchFamily="50" charset="0"/>
            </a:endParaRPr>
          </a:p>
          <a:p>
            <a:r>
              <a:rPr lang="da-DK" sz="2800" dirty="0" smtClean="0">
                <a:latin typeface="GT Pressura" panose="020B0604020202020204" pitchFamily="50" charset="0"/>
              </a:rPr>
              <a:t>Øvelser og fortællinger </a:t>
            </a:r>
          </a:p>
          <a:p>
            <a:r>
              <a:rPr lang="da-DK" sz="2800" dirty="0" smtClean="0">
                <a:latin typeface="GT Pressura" panose="020B0604020202020204" pitchFamily="50" charset="0"/>
              </a:rPr>
              <a:t>for indskolingen</a:t>
            </a:r>
            <a:endParaRPr lang="da-DK" sz="2800" dirty="0">
              <a:latin typeface="GT Pressura" panose="020B0604020202020204" pitchFamily="50" charset="0"/>
            </a:endParaRPr>
          </a:p>
        </p:txBody>
      </p:sp>
    </p:spTree>
    <p:extLst>
      <p:ext uri="{BB962C8B-B14F-4D97-AF65-F5344CB8AC3E}">
        <p14:creationId xmlns:p14="http://schemas.microsoft.com/office/powerpoint/2010/main" val="741699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697929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4495"/>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56106"/>
            <a:ext cx="1385674" cy="634397"/>
          </a:xfrm>
          <a:prstGeom prst="rect">
            <a:avLst/>
          </a:prstGeom>
        </p:spPr>
      </p:pic>
    </p:spTree>
    <p:extLst>
      <p:ext uri="{BB962C8B-B14F-4D97-AF65-F5344CB8AC3E}">
        <p14:creationId xmlns:p14="http://schemas.microsoft.com/office/powerpoint/2010/main" val="2800216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1253280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851579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2365090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3134326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2231119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341447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 y="-86102"/>
            <a:ext cx="6532152" cy="4617940"/>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
        <p:nvSpPr>
          <p:cNvPr id="4" name="Tekstfelt 3"/>
          <p:cNvSpPr txBox="1"/>
          <p:nvPr/>
        </p:nvSpPr>
        <p:spPr>
          <a:xfrm>
            <a:off x="1475656" y="4509120"/>
            <a:ext cx="5708037" cy="1015663"/>
          </a:xfrm>
          <a:prstGeom prst="rect">
            <a:avLst/>
          </a:prstGeom>
          <a:noFill/>
        </p:spPr>
        <p:txBody>
          <a:bodyPr wrap="none" rtlCol="0">
            <a:spAutoFit/>
          </a:bodyPr>
          <a:lstStyle/>
          <a:p>
            <a:r>
              <a:rPr lang="en-US" sz="4400" b="1" dirty="0" err="1" smtClean="0">
                <a:latin typeface="GT Pressura" panose="020B0604020202020204" pitchFamily="50" charset="0"/>
              </a:rPr>
              <a:t>Vejrtrækningsøvelse</a:t>
            </a:r>
            <a:endParaRPr lang="en-US" sz="4400" b="1" dirty="0" smtClean="0">
              <a:latin typeface="GT Pressura" panose="020B0604020202020204" pitchFamily="50" charset="0"/>
            </a:endParaRPr>
          </a:p>
          <a:p>
            <a:r>
              <a:rPr lang="en-US" sz="1600" dirty="0" err="1" smtClean="0">
                <a:latin typeface="GT Pressura" panose="020B0604020202020204" pitchFamily="50" charset="0"/>
              </a:rPr>
              <a:t>Træk</a:t>
            </a:r>
            <a:r>
              <a:rPr lang="en-US" sz="1600" dirty="0" smtClean="0">
                <a:latin typeface="GT Pressura" panose="020B0604020202020204" pitchFamily="50" charset="0"/>
              </a:rPr>
              <a:t> </a:t>
            </a:r>
            <a:r>
              <a:rPr lang="en-US" sz="1600" dirty="0" err="1" smtClean="0">
                <a:latin typeface="GT Pressura" panose="020B0604020202020204" pitchFamily="50" charset="0"/>
              </a:rPr>
              <a:t>vejret</a:t>
            </a:r>
            <a:r>
              <a:rPr lang="en-US" sz="1600" dirty="0" smtClean="0">
                <a:latin typeface="GT Pressura" panose="020B0604020202020204" pitchFamily="50" charset="0"/>
              </a:rPr>
              <a:t> </a:t>
            </a:r>
            <a:r>
              <a:rPr lang="en-US" sz="1600" dirty="0" err="1" smtClean="0">
                <a:latin typeface="GT Pressura" panose="020B0604020202020204" pitchFamily="50" charset="0"/>
              </a:rPr>
              <a:t>helt</a:t>
            </a:r>
            <a:r>
              <a:rPr lang="en-US" sz="1600" dirty="0" smtClean="0">
                <a:latin typeface="GT Pressura" panose="020B0604020202020204" pitchFamily="50" charset="0"/>
              </a:rPr>
              <a:t> </a:t>
            </a:r>
            <a:r>
              <a:rPr lang="en-US" sz="1600" dirty="0" err="1" smtClean="0">
                <a:latin typeface="GT Pressura" panose="020B0604020202020204" pitchFamily="50" charset="0"/>
              </a:rPr>
              <a:t>ned</a:t>
            </a:r>
            <a:r>
              <a:rPr lang="en-US" sz="1600" dirty="0" smtClean="0">
                <a:latin typeface="GT Pressura" panose="020B0604020202020204" pitchFamily="50" charset="0"/>
              </a:rPr>
              <a:t> </a:t>
            </a:r>
            <a:r>
              <a:rPr lang="en-US" sz="1600" dirty="0" err="1" smtClean="0">
                <a:latin typeface="GT Pressura" panose="020B0604020202020204" pitchFamily="50" charset="0"/>
              </a:rPr>
              <a:t>i</a:t>
            </a:r>
            <a:r>
              <a:rPr lang="en-US" sz="1600" dirty="0" smtClean="0">
                <a:latin typeface="GT Pressura" panose="020B0604020202020204" pitchFamily="50" charset="0"/>
              </a:rPr>
              <a:t> maven</a:t>
            </a:r>
            <a:endParaRPr lang="da-DK" sz="1600" dirty="0">
              <a:latin typeface="GT Pressura" panose="020B0604020202020204" pitchFamily="50" charset="0"/>
            </a:endParaRPr>
          </a:p>
        </p:txBody>
      </p:sp>
    </p:spTree>
    <p:extLst>
      <p:ext uri="{BB962C8B-B14F-4D97-AF65-F5344CB8AC3E}">
        <p14:creationId xmlns:p14="http://schemas.microsoft.com/office/powerpoint/2010/main" val="726988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632" y="-315416"/>
            <a:ext cx="10404648" cy="729037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278765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4"/>
          <a:stretch>
            <a:fillRect/>
          </a:stretch>
        </p:blipFill>
        <p:spPr>
          <a:xfrm>
            <a:off x="3635896" y="5877272"/>
            <a:ext cx="1676545" cy="768163"/>
          </a:xfrm>
          <a:prstGeom prst="rect">
            <a:avLst/>
          </a:prstGeom>
        </p:spPr>
      </p:pic>
      <p:sp>
        <p:nvSpPr>
          <p:cNvPr id="4" name="Tekstfelt 3"/>
          <p:cNvSpPr txBox="1"/>
          <p:nvPr/>
        </p:nvSpPr>
        <p:spPr>
          <a:xfrm>
            <a:off x="1115616" y="1484784"/>
            <a:ext cx="7437185" cy="523220"/>
          </a:xfrm>
          <a:prstGeom prst="rect">
            <a:avLst/>
          </a:prstGeom>
          <a:noFill/>
        </p:spPr>
        <p:txBody>
          <a:bodyPr wrap="square" rtlCol="0">
            <a:spAutoFit/>
          </a:bodyPr>
          <a:lstStyle/>
          <a:p>
            <a:pPr algn="ctr"/>
            <a:r>
              <a:rPr lang="da-DK" sz="2800" b="1" dirty="0" smtClean="0">
                <a:latin typeface="GT Pressura" panose="020B0604020202020204" pitchFamily="50" charset="0"/>
              </a:rPr>
              <a:t>KLARER NICKLAS SIT FØRSTE LØB?</a:t>
            </a:r>
            <a:endParaRPr lang="da-DK" sz="2800" b="1" dirty="0">
              <a:latin typeface="GT Pressura" panose="020B0604020202020204" pitchFamily="50" charset="0"/>
            </a:endParaRPr>
          </a:p>
        </p:txBody>
      </p:sp>
      <p:pic>
        <p:nvPicPr>
          <p:cNvPr id="3" name="mBh8WlO9qBc"/>
          <p:cNvPicPr>
            <a:picLocks noRot="1" noChangeAspect="1"/>
          </p:cNvPicPr>
          <p:nvPr>
            <a:videoFile r:link="rId1"/>
          </p:nvPr>
        </p:nvPicPr>
        <p:blipFill>
          <a:blip r:embed="rId5"/>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1259132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13444"/>
            <a:ext cx="5436096" cy="3841508"/>
          </a:xfrm>
          <a:prstGeom prst="rect">
            <a:avLst/>
          </a:prstGeom>
        </p:spPr>
      </p:pic>
      <p:sp>
        <p:nvSpPr>
          <p:cNvPr id="5" name="Rektangel 4"/>
          <p:cNvSpPr/>
          <p:nvPr/>
        </p:nvSpPr>
        <p:spPr>
          <a:xfrm>
            <a:off x="611560" y="4365104"/>
            <a:ext cx="7272808" cy="830997"/>
          </a:xfrm>
          <a:prstGeom prst="rect">
            <a:avLst/>
          </a:prstGeom>
        </p:spPr>
        <p:txBody>
          <a:bodyPr wrap="square">
            <a:spAutoFit/>
          </a:bodyPr>
          <a:lstStyle/>
          <a:p>
            <a:r>
              <a:rPr lang="da-DK" sz="2400" b="1" dirty="0"/>
              <a:t>Hvordan kan du passe godt på dine lunger</a:t>
            </a:r>
            <a:r>
              <a:rPr lang="da-DK" sz="2400" b="1" dirty="0" smtClean="0"/>
              <a:t>?</a:t>
            </a:r>
            <a:endParaRPr lang="da-DK" sz="2400" b="1" dirty="0"/>
          </a:p>
          <a:p>
            <a:r>
              <a:rPr lang="da-DK" sz="2400" b="1" dirty="0"/>
              <a:t>Hvordan kan du hjælpe lungesyge børn?</a:t>
            </a:r>
          </a:p>
        </p:txBody>
      </p:sp>
      <p:sp>
        <p:nvSpPr>
          <p:cNvPr id="6" name="Tekstfelt 5"/>
          <p:cNvSpPr txBox="1"/>
          <p:nvPr/>
        </p:nvSpPr>
        <p:spPr>
          <a:xfrm>
            <a:off x="614016" y="2636912"/>
            <a:ext cx="2448272" cy="1323439"/>
          </a:xfrm>
          <a:prstGeom prst="rect">
            <a:avLst/>
          </a:prstGeom>
          <a:noFill/>
        </p:spPr>
        <p:txBody>
          <a:bodyPr wrap="square" rtlCol="0">
            <a:spAutoFit/>
          </a:bodyPr>
          <a:lstStyle/>
          <a:p>
            <a:r>
              <a:rPr lang="en-US" sz="4000" b="1" dirty="0" err="1" smtClean="0"/>
              <a:t>Hvad</a:t>
            </a:r>
            <a:r>
              <a:rPr lang="en-US" sz="4000" b="1" dirty="0" smtClean="0"/>
              <a:t> </a:t>
            </a:r>
            <a:r>
              <a:rPr lang="en-US" sz="4000" b="1" dirty="0" err="1" smtClean="0"/>
              <a:t>kan</a:t>
            </a:r>
            <a:r>
              <a:rPr lang="en-US" sz="4000" b="1" dirty="0" smtClean="0"/>
              <a:t> </a:t>
            </a:r>
          </a:p>
          <a:p>
            <a:r>
              <a:rPr lang="en-US" sz="4000" b="1" dirty="0" smtClean="0"/>
              <a:t>DU </a:t>
            </a:r>
            <a:r>
              <a:rPr lang="en-US" sz="4000" b="1" dirty="0" err="1" smtClean="0"/>
              <a:t>gøre</a:t>
            </a:r>
            <a:r>
              <a:rPr lang="en-US" sz="4000" b="1" dirty="0" smtClean="0"/>
              <a:t>?</a:t>
            </a:r>
            <a:endParaRPr lang="da-DK" sz="4000" b="1" dirty="0"/>
          </a:p>
        </p:txBody>
      </p:sp>
    </p:spTree>
    <p:extLst>
      <p:ext uri="{BB962C8B-B14F-4D97-AF65-F5344CB8AC3E}">
        <p14:creationId xmlns:p14="http://schemas.microsoft.com/office/powerpoint/2010/main" val="344297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5364088" y="1412776"/>
            <a:ext cx="3600400" cy="2554545"/>
          </a:xfrm>
          <a:prstGeom prst="rect">
            <a:avLst/>
          </a:prstGeom>
        </p:spPr>
        <p:txBody>
          <a:bodyPr wrap="square">
            <a:spAutoFit/>
          </a:bodyPr>
          <a:lstStyle/>
          <a:p>
            <a:pPr lvl="0"/>
            <a:r>
              <a:rPr lang="da-DK" sz="4400" b="1" dirty="0" smtClean="0">
                <a:latin typeface="GT Pressura" panose="020B0604020202020204" pitchFamily="50" charset="0"/>
              </a:rPr>
              <a:t>Sugerørs-øvelsen</a:t>
            </a:r>
            <a:endParaRPr lang="da-DK" sz="4400" dirty="0">
              <a:latin typeface="GT Pressura" panose="020B0604020202020204" pitchFamily="50" charset="0"/>
            </a:endParaRPr>
          </a:p>
          <a:p>
            <a:pPr lvl="0"/>
            <a:endParaRPr lang="da-DK" dirty="0">
              <a:latin typeface="GT Pressura" panose="020B0604020202020204" pitchFamily="50" charset="0"/>
            </a:endParaRPr>
          </a:p>
          <a:p>
            <a:r>
              <a:rPr lang="en-US" dirty="0" err="1" smtClean="0"/>
              <a:t>Hvordan</a:t>
            </a:r>
            <a:r>
              <a:rPr lang="en-US" dirty="0" smtClean="0"/>
              <a:t> </a:t>
            </a:r>
            <a:r>
              <a:rPr lang="en-US" dirty="0" err="1"/>
              <a:t>føles</a:t>
            </a:r>
            <a:r>
              <a:rPr lang="en-US" dirty="0"/>
              <a:t> </a:t>
            </a:r>
            <a:r>
              <a:rPr lang="en-US" dirty="0" err="1"/>
              <a:t>det</a:t>
            </a:r>
            <a:r>
              <a:rPr lang="en-US" dirty="0"/>
              <a:t> </a:t>
            </a:r>
          </a:p>
          <a:p>
            <a:r>
              <a:rPr lang="en-US" dirty="0"/>
              <a:t>at have </a:t>
            </a:r>
            <a:r>
              <a:rPr lang="en-US" dirty="0" err="1"/>
              <a:t>en</a:t>
            </a:r>
            <a:r>
              <a:rPr lang="en-US" dirty="0"/>
              <a:t> </a:t>
            </a:r>
            <a:r>
              <a:rPr lang="en-US" dirty="0" err="1"/>
              <a:t>sygdom</a:t>
            </a:r>
            <a:r>
              <a:rPr lang="en-US" dirty="0"/>
              <a:t> </a:t>
            </a:r>
          </a:p>
          <a:p>
            <a:r>
              <a:rPr lang="en-US" dirty="0" err="1"/>
              <a:t>i</a:t>
            </a:r>
            <a:r>
              <a:rPr lang="en-US" dirty="0"/>
              <a:t> </a:t>
            </a:r>
            <a:r>
              <a:rPr lang="en-US" dirty="0" err="1"/>
              <a:t>lungerne</a:t>
            </a:r>
            <a:r>
              <a:rPr lang="en-US" dirty="0"/>
              <a:t>? </a:t>
            </a:r>
            <a:endParaRPr lang="da-DK" dirty="0"/>
          </a:p>
        </p:txBody>
      </p:sp>
      <p:pic>
        <p:nvPicPr>
          <p:cNvPr id="6" name="Billede 5"/>
          <p:cNvPicPr>
            <a:picLocks noChangeAspect="1"/>
          </p:cNvPicPr>
          <p:nvPr/>
        </p:nvPicPr>
        <p:blipFill>
          <a:blip r:embed="rId3"/>
          <a:stretch>
            <a:fillRect/>
          </a:stretch>
        </p:blipFill>
        <p:spPr>
          <a:xfrm>
            <a:off x="7020272" y="5923815"/>
            <a:ext cx="1676545" cy="768163"/>
          </a:xfrm>
          <a:prstGeom prst="rect">
            <a:avLst/>
          </a:prstGeom>
        </p:spPr>
      </p:pic>
      <p:pic>
        <p:nvPicPr>
          <p:cNvPr id="2" name="Billede 1"/>
          <p:cNvPicPr>
            <a:picLocks noChangeAspect="1"/>
          </p:cNvPicPr>
          <p:nvPr/>
        </p:nvPicPr>
        <p:blipFill rotWithShape="1">
          <a:blip r:embed="rId4">
            <a:extLst>
              <a:ext uri="{28A0092B-C50C-407E-A947-70E740481C1C}">
                <a14:useLocalDpi xmlns:a14="http://schemas.microsoft.com/office/drawing/2010/main" val="0"/>
              </a:ext>
            </a:extLst>
          </a:blip>
          <a:srcRect l="14028" t="397" r="36504" b="-303"/>
          <a:stretch/>
        </p:blipFill>
        <p:spPr>
          <a:xfrm>
            <a:off x="-180528" y="0"/>
            <a:ext cx="4824536" cy="6885384"/>
          </a:xfrm>
          <a:prstGeom prst="rect">
            <a:avLst/>
          </a:prstGeom>
        </p:spPr>
      </p:pic>
    </p:spTree>
    <p:extLst>
      <p:ext uri="{BB962C8B-B14F-4D97-AF65-F5344CB8AC3E}">
        <p14:creationId xmlns:p14="http://schemas.microsoft.com/office/powerpoint/2010/main" val="708250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a:srcRect l="46818" r="-4540"/>
          <a:stretch/>
        </p:blipFill>
        <p:spPr>
          <a:xfrm>
            <a:off x="3744000" y="0"/>
            <a:ext cx="5940000" cy="7029400"/>
          </a:xfrm>
          <a:prstGeom prst="rect">
            <a:avLst/>
          </a:prstGeom>
        </p:spPr>
      </p:pic>
      <p:sp>
        <p:nvSpPr>
          <p:cNvPr id="9" name="Rektangel 8"/>
          <p:cNvSpPr/>
          <p:nvPr/>
        </p:nvSpPr>
        <p:spPr>
          <a:xfrm>
            <a:off x="251520" y="2132856"/>
            <a:ext cx="3744416" cy="1261884"/>
          </a:xfrm>
          <a:prstGeom prst="rect">
            <a:avLst/>
          </a:prstGeom>
        </p:spPr>
        <p:txBody>
          <a:bodyPr wrap="square">
            <a:spAutoFit/>
          </a:bodyPr>
          <a:lstStyle/>
          <a:p>
            <a:pPr lvl="0"/>
            <a:r>
              <a:rPr lang="da-DK" sz="4000" b="1" spc="-150" dirty="0" smtClean="0">
                <a:latin typeface="GT Pressura" panose="020B0604020202020204" pitchFamily="50" charset="0"/>
              </a:rPr>
              <a:t>Alle dem som</a:t>
            </a:r>
            <a:endParaRPr lang="da-DK" sz="4000" spc="-150" dirty="0">
              <a:latin typeface="GT Pressura" panose="020B0604020202020204" pitchFamily="50" charset="0"/>
            </a:endParaRPr>
          </a:p>
          <a:p>
            <a:pPr lvl="0"/>
            <a:endParaRPr lang="da-DK" spc="-150" dirty="0">
              <a:latin typeface="GT Pressura" panose="020B0604020202020204" pitchFamily="50" charset="0"/>
            </a:endParaRPr>
          </a:p>
          <a:p>
            <a:pPr lvl="0"/>
            <a:r>
              <a:rPr lang="da-DK" dirty="0" smtClean="0">
                <a:latin typeface="GT Pressura" panose="020B0604020202020204" pitchFamily="50" charset="0"/>
              </a:rPr>
              <a:t>Hvad bruger vi lungerne til? </a:t>
            </a:r>
            <a:endParaRPr lang="da-DK" dirty="0">
              <a:latin typeface="GT Pressura" panose="020B0604020202020204" pitchFamily="50" charset="0"/>
            </a:endParaRPr>
          </a:p>
        </p:txBody>
      </p:sp>
      <p:pic>
        <p:nvPicPr>
          <p:cNvPr id="12" name="Billede 11"/>
          <p:cNvPicPr>
            <a:picLocks noChangeAspect="1"/>
          </p:cNvPicPr>
          <p:nvPr/>
        </p:nvPicPr>
        <p:blipFill>
          <a:blip r:embed="rId4"/>
          <a:stretch>
            <a:fillRect/>
          </a:stretch>
        </p:blipFill>
        <p:spPr>
          <a:xfrm>
            <a:off x="1043608" y="5877272"/>
            <a:ext cx="1676545" cy="768163"/>
          </a:xfrm>
          <a:prstGeom prst="rect">
            <a:avLst/>
          </a:prstGeom>
        </p:spPr>
      </p:pic>
    </p:spTree>
    <p:extLst>
      <p:ext uri="{BB962C8B-B14F-4D97-AF65-F5344CB8AC3E}">
        <p14:creationId xmlns:p14="http://schemas.microsoft.com/office/powerpoint/2010/main" val="3943430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TextBox 94"/>
          <p:cNvSpPr txBox="1"/>
          <p:nvPr/>
        </p:nvSpPr>
        <p:spPr>
          <a:xfrm>
            <a:off x="1330394" y="3161244"/>
            <a:ext cx="2878588" cy="387798"/>
          </a:xfrm>
          <a:prstGeom prst="rect">
            <a:avLst/>
          </a:prstGeom>
          <a:noFill/>
        </p:spPr>
        <p:txBody>
          <a:bodyPr wrap="square" rtlCol="0">
            <a:spAutoFit/>
          </a:bodyPr>
          <a:lstStyle/>
          <a:p>
            <a:pPr>
              <a:lnSpc>
                <a:spcPct val="120000"/>
              </a:lnSpc>
              <a:buClr>
                <a:schemeClr val="tx2"/>
              </a:buClr>
              <a:buSzPct val="80000"/>
            </a:pPr>
            <a:r>
              <a:rPr lang="da-DK" sz="1600" dirty="0">
                <a:latin typeface="GT Pressura" panose="020B0604020202020204" pitchFamily="50" charset="0"/>
                <a:cs typeface="Futura Medium" panose="020B0602020204020303" pitchFamily="34" charset="-79"/>
              </a:rPr>
              <a:t>Hvor mange lunger har vi?</a:t>
            </a:r>
          </a:p>
        </p:txBody>
      </p:sp>
      <p:sp>
        <p:nvSpPr>
          <p:cNvPr id="101" name="TextBox 100"/>
          <p:cNvSpPr txBox="1"/>
          <p:nvPr/>
        </p:nvSpPr>
        <p:spPr>
          <a:xfrm>
            <a:off x="1255321" y="4306119"/>
            <a:ext cx="3112389" cy="289310"/>
          </a:xfrm>
          <a:prstGeom prst="rect">
            <a:avLst/>
          </a:prstGeom>
          <a:noFill/>
        </p:spPr>
        <p:txBody>
          <a:bodyPr wrap="square" rtlCol="0">
            <a:spAutoFit/>
          </a:bodyPr>
          <a:lstStyle/>
          <a:p>
            <a:pPr defTabSz="924458" fontAlgn="base">
              <a:lnSpc>
                <a:spcPct val="80000"/>
              </a:lnSpc>
              <a:spcBef>
                <a:spcPct val="0"/>
              </a:spcBef>
              <a:spcAft>
                <a:spcPct val="0"/>
              </a:spcAft>
              <a:defRPr/>
            </a:pPr>
            <a:r>
              <a:rPr lang="da-DK" sz="1600" dirty="0" smtClean="0">
                <a:latin typeface="GT Pressura" panose="020B0604020202020204" pitchFamily="50" charset="0"/>
                <a:ea typeface="ＭＳ Ｐゴシック" charset="0"/>
                <a:cs typeface="Futura Medium" panose="020B0602020204020303" pitchFamily="34" charset="-79"/>
              </a:rPr>
              <a:t>Hvad gør lungerne? </a:t>
            </a:r>
            <a:endParaRPr lang="da-DK" sz="1600" dirty="0">
              <a:latin typeface="GT Pressura" panose="020B0604020202020204" pitchFamily="50" charset="0"/>
              <a:ea typeface="ＭＳ Ｐゴシック" charset="0"/>
              <a:cs typeface="Futura Medium" panose="020B0602020204020303" pitchFamily="34" charset="-79"/>
            </a:endParaRPr>
          </a:p>
        </p:txBody>
      </p:sp>
      <p:sp>
        <p:nvSpPr>
          <p:cNvPr id="107" name="TextBox 106"/>
          <p:cNvSpPr txBox="1"/>
          <p:nvPr/>
        </p:nvSpPr>
        <p:spPr>
          <a:xfrm>
            <a:off x="1300718" y="5191664"/>
            <a:ext cx="3008059" cy="387798"/>
          </a:xfrm>
          <a:prstGeom prst="rect">
            <a:avLst/>
          </a:prstGeom>
          <a:noFill/>
        </p:spPr>
        <p:txBody>
          <a:bodyPr wrap="square" rtlCol="0">
            <a:spAutoFit/>
          </a:bodyPr>
          <a:lstStyle/>
          <a:p>
            <a:pPr>
              <a:lnSpc>
                <a:spcPct val="120000"/>
              </a:lnSpc>
              <a:buClr>
                <a:schemeClr val="tx2"/>
              </a:buClr>
              <a:buSzPct val="80000"/>
            </a:pPr>
            <a:r>
              <a:rPr lang="da-DK" sz="1600" dirty="0">
                <a:latin typeface="GT Pressura" panose="020B0604020202020204" pitchFamily="50" charset="0"/>
                <a:cs typeface="Futura Medium" panose="020B0602020204020303" pitchFamily="34" charset="-79"/>
              </a:rPr>
              <a:t>Kan man leve uden lungerne?</a:t>
            </a:r>
          </a:p>
        </p:txBody>
      </p:sp>
      <p:pic>
        <p:nvPicPr>
          <p:cNvPr id="5" name="Billede 4" descr="Et billede, der indeholder vektorgrafik&#10;&#10;Automatisk genereret beskrivelse">
            <a:extLst>
              <a:ext uri="{FF2B5EF4-FFF2-40B4-BE49-F238E27FC236}">
                <a16:creationId xmlns:a16="http://schemas.microsoft.com/office/drawing/2014/main" id="{3B1069CA-3B23-C34C-B430-669698BC7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1271323"/>
            <a:ext cx="4773744" cy="4773744"/>
          </a:xfrm>
          <a:prstGeom prst="rect">
            <a:avLst/>
          </a:prstGeom>
        </p:spPr>
      </p:pic>
      <p:sp>
        <p:nvSpPr>
          <p:cNvPr id="6" name="Rektangel 5">
            <a:extLst>
              <a:ext uri="{FF2B5EF4-FFF2-40B4-BE49-F238E27FC236}">
                <a16:creationId xmlns:a16="http://schemas.microsoft.com/office/drawing/2014/main" id="{F75B393C-103D-1E4F-9CB7-C66126672B64}"/>
              </a:ext>
            </a:extLst>
          </p:cNvPr>
          <p:cNvSpPr/>
          <p:nvPr/>
        </p:nvSpPr>
        <p:spPr>
          <a:xfrm>
            <a:off x="1327061" y="2125562"/>
            <a:ext cx="2415597" cy="387798"/>
          </a:xfrm>
          <a:prstGeom prst="rect">
            <a:avLst/>
          </a:prstGeom>
        </p:spPr>
        <p:txBody>
          <a:bodyPr wrap="square">
            <a:spAutoFit/>
          </a:bodyPr>
          <a:lstStyle/>
          <a:p>
            <a:pPr>
              <a:lnSpc>
                <a:spcPct val="120000"/>
              </a:lnSpc>
              <a:buClr>
                <a:schemeClr val="tx2"/>
              </a:buClr>
              <a:buSzPct val="80000"/>
            </a:pPr>
            <a:r>
              <a:rPr lang="da-DK" sz="1600" dirty="0">
                <a:latin typeface="GT Pressura" panose="020B0604020202020204" pitchFamily="50" charset="0"/>
                <a:cs typeface="Futura Medium" panose="020B0602020204020303" pitchFamily="34" charset="-79"/>
              </a:rPr>
              <a:t>Hvor sidder lungerne?</a:t>
            </a:r>
          </a:p>
        </p:txBody>
      </p:sp>
      <p:sp>
        <p:nvSpPr>
          <p:cNvPr id="2" name="Text Placeholder 1"/>
          <p:cNvSpPr>
            <a:spLocks noGrp="1"/>
          </p:cNvSpPr>
          <p:nvPr>
            <p:ph type="body" sz="quarter" idx="10"/>
          </p:nvPr>
        </p:nvSpPr>
        <p:spPr>
          <a:xfrm>
            <a:off x="0" y="302743"/>
            <a:ext cx="9144000" cy="768085"/>
          </a:xfrm>
        </p:spPr>
        <p:txBody>
          <a:bodyPr>
            <a:noAutofit/>
          </a:bodyPr>
          <a:lstStyle/>
          <a:p>
            <a:r>
              <a:rPr lang="en-US" altLang="ko-KR" sz="5400" b="1" dirty="0" err="1" smtClean="0">
                <a:solidFill>
                  <a:schemeClr val="tx1"/>
                </a:solidFill>
                <a:latin typeface="GT Pressura" panose="020B0604020202020204" pitchFamily="50" charset="0"/>
                <a:cs typeface="Futura Medium" panose="020B0602020204020303" pitchFamily="34" charset="-79"/>
              </a:rPr>
              <a:t>Lungequiz</a:t>
            </a:r>
            <a:endParaRPr lang="ko-KR" altLang="en-US" sz="5400" b="1" dirty="0">
              <a:solidFill>
                <a:schemeClr val="tx1"/>
              </a:solidFill>
              <a:latin typeface="GT Pressura" panose="020B0604020202020204" pitchFamily="50" charset="0"/>
              <a:cs typeface="Futura Medium" panose="020B0602020204020303" pitchFamily="34" charset="-79"/>
            </a:endParaRPr>
          </a:p>
        </p:txBody>
      </p:sp>
      <p:sp>
        <p:nvSpPr>
          <p:cNvPr id="7" name="Rektangel 6">
            <a:extLst>
              <a:ext uri="{FF2B5EF4-FFF2-40B4-BE49-F238E27FC236}">
                <a16:creationId xmlns:a16="http://schemas.microsoft.com/office/drawing/2014/main" id="{670F268F-00D5-CE41-8E91-D6564D3B47CB}"/>
              </a:ext>
            </a:extLst>
          </p:cNvPr>
          <p:cNvSpPr/>
          <p:nvPr/>
        </p:nvSpPr>
        <p:spPr>
          <a:xfrm>
            <a:off x="107504" y="7067186"/>
            <a:ext cx="9144000" cy="672075"/>
          </a:xfrm>
          <a:prstGeom prst="rect">
            <a:avLst/>
          </a:prstGeom>
          <a:solidFill>
            <a:srgbClr val="B3DF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da-DK" sz="2400">
              <a:solidFill>
                <a:schemeClr val="tx1"/>
              </a:solidFill>
              <a:latin typeface="GT Pressura" panose="020B0604020202020204" pitchFamily="50" charset="0"/>
            </a:endParaRPr>
          </a:p>
        </p:txBody>
      </p:sp>
      <p:sp>
        <p:nvSpPr>
          <p:cNvPr id="10" name="Ellipse 9">
            <a:extLst>
              <a:ext uri="{FF2B5EF4-FFF2-40B4-BE49-F238E27FC236}">
                <a16:creationId xmlns:a16="http://schemas.microsoft.com/office/drawing/2014/main" id="{C8A35373-461A-5E4B-BD49-A410FA9BA1AD}"/>
              </a:ext>
            </a:extLst>
          </p:cNvPr>
          <p:cNvSpPr/>
          <p:nvPr/>
        </p:nvSpPr>
        <p:spPr>
          <a:xfrm>
            <a:off x="621902" y="1999984"/>
            <a:ext cx="683629" cy="68362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38" name="Ellipse 37">
            <a:extLst>
              <a:ext uri="{FF2B5EF4-FFF2-40B4-BE49-F238E27FC236}">
                <a16:creationId xmlns:a16="http://schemas.microsoft.com/office/drawing/2014/main" id="{FA70F051-97AC-9B4C-B771-3492CBC9AD38}"/>
              </a:ext>
            </a:extLst>
          </p:cNvPr>
          <p:cNvSpPr/>
          <p:nvPr/>
        </p:nvSpPr>
        <p:spPr>
          <a:xfrm>
            <a:off x="622276" y="5046108"/>
            <a:ext cx="683629" cy="68362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39" name="Ellipse 38">
            <a:extLst>
              <a:ext uri="{FF2B5EF4-FFF2-40B4-BE49-F238E27FC236}">
                <a16:creationId xmlns:a16="http://schemas.microsoft.com/office/drawing/2014/main" id="{6AF46FF3-537B-6845-A032-2129E6ED22F5}"/>
              </a:ext>
            </a:extLst>
          </p:cNvPr>
          <p:cNvSpPr/>
          <p:nvPr/>
        </p:nvSpPr>
        <p:spPr>
          <a:xfrm>
            <a:off x="621903" y="4043774"/>
            <a:ext cx="683629" cy="68362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40" name="Ellipse 39">
            <a:extLst>
              <a:ext uri="{FF2B5EF4-FFF2-40B4-BE49-F238E27FC236}">
                <a16:creationId xmlns:a16="http://schemas.microsoft.com/office/drawing/2014/main" id="{989F10D1-C6CE-AA41-9BD0-794B8DA9A1EE}"/>
              </a:ext>
            </a:extLst>
          </p:cNvPr>
          <p:cNvSpPr/>
          <p:nvPr/>
        </p:nvSpPr>
        <p:spPr>
          <a:xfrm>
            <a:off x="616091" y="3027216"/>
            <a:ext cx="683629" cy="68362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12" name="Ellipse 11">
            <a:extLst>
              <a:ext uri="{FF2B5EF4-FFF2-40B4-BE49-F238E27FC236}">
                <a16:creationId xmlns:a16="http://schemas.microsoft.com/office/drawing/2014/main" id="{9FE0C22F-ED92-9543-97AF-C363EA849CB2}"/>
              </a:ext>
            </a:extLst>
          </p:cNvPr>
          <p:cNvSpPr/>
          <p:nvPr/>
        </p:nvSpPr>
        <p:spPr>
          <a:xfrm>
            <a:off x="682724" y="2071020"/>
            <a:ext cx="561984" cy="561984"/>
          </a:xfrm>
          <a:prstGeom prst="ellipse">
            <a:avLst/>
          </a:prstGeom>
          <a:solidFill>
            <a:srgbClr val="B3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42" name="Ellipse 41">
            <a:extLst>
              <a:ext uri="{FF2B5EF4-FFF2-40B4-BE49-F238E27FC236}">
                <a16:creationId xmlns:a16="http://schemas.microsoft.com/office/drawing/2014/main" id="{FBEE2315-C6BB-D340-BFBF-2B40AC91F5B5}"/>
              </a:ext>
            </a:extLst>
          </p:cNvPr>
          <p:cNvSpPr/>
          <p:nvPr/>
        </p:nvSpPr>
        <p:spPr>
          <a:xfrm>
            <a:off x="674594" y="3088038"/>
            <a:ext cx="561984" cy="561984"/>
          </a:xfrm>
          <a:prstGeom prst="ellipse">
            <a:avLst/>
          </a:prstGeom>
          <a:solidFill>
            <a:srgbClr val="B3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43" name="Ellipse 42">
            <a:extLst>
              <a:ext uri="{FF2B5EF4-FFF2-40B4-BE49-F238E27FC236}">
                <a16:creationId xmlns:a16="http://schemas.microsoft.com/office/drawing/2014/main" id="{C473FF51-BACD-854B-A715-ACC52C39BF5E}"/>
              </a:ext>
            </a:extLst>
          </p:cNvPr>
          <p:cNvSpPr/>
          <p:nvPr/>
        </p:nvSpPr>
        <p:spPr>
          <a:xfrm>
            <a:off x="679857" y="4099384"/>
            <a:ext cx="561984" cy="561984"/>
          </a:xfrm>
          <a:prstGeom prst="ellipse">
            <a:avLst/>
          </a:prstGeom>
          <a:solidFill>
            <a:srgbClr val="B3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49" name="TextBox 95">
            <a:extLst>
              <a:ext uri="{FF2B5EF4-FFF2-40B4-BE49-F238E27FC236}">
                <a16:creationId xmlns:a16="http://schemas.microsoft.com/office/drawing/2014/main" id="{78C6E319-90C4-7341-A310-20059557A24A}"/>
              </a:ext>
            </a:extLst>
          </p:cNvPr>
          <p:cNvSpPr txBox="1"/>
          <p:nvPr/>
        </p:nvSpPr>
        <p:spPr>
          <a:xfrm>
            <a:off x="707776" y="2123383"/>
            <a:ext cx="470000" cy="400110"/>
          </a:xfrm>
          <a:prstGeom prst="rect">
            <a:avLst/>
          </a:prstGeom>
          <a:noFill/>
        </p:spPr>
        <p:txBody>
          <a:bodyPr wrap="none" rtlCol="0">
            <a:spAutoFit/>
          </a:bodyPr>
          <a:lstStyle/>
          <a:p>
            <a:pPr algn="r"/>
            <a:r>
              <a:rPr lang="en-US" altLang="ko-KR" sz="2000" b="1" dirty="0">
                <a:latin typeface="GT Pressura" panose="020B0604020202020204" pitchFamily="50" charset="0"/>
                <a:cs typeface="Arial" pitchFamily="34" charset="0"/>
              </a:rPr>
              <a:t>01</a:t>
            </a:r>
            <a:endParaRPr lang="ko-KR" altLang="en-US" sz="2000" b="1" dirty="0">
              <a:latin typeface="GT Pressura" panose="020B0604020202020204" pitchFamily="50" charset="0"/>
              <a:cs typeface="Arial" pitchFamily="34" charset="0"/>
            </a:endParaRPr>
          </a:p>
        </p:txBody>
      </p:sp>
      <p:sp>
        <p:nvSpPr>
          <p:cNvPr id="44" name="Ellipse 43">
            <a:extLst>
              <a:ext uri="{FF2B5EF4-FFF2-40B4-BE49-F238E27FC236}">
                <a16:creationId xmlns:a16="http://schemas.microsoft.com/office/drawing/2014/main" id="{FBAA2979-C2CC-1B4D-ABDF-F176AA609CEC}"/>
              </a:ext>
            </a:extLst>
          </p:cNvPr>
          <p:cNvSpPr/>
          <p:nvPr/>
        </p:nvSpPr>
        <p:spPr>
          <a:xfrm>
            <a:off x="679857" y="5105745"/>
            <a:ext cx="561984" cy="561984"/>
          </a:xfrm>
          <a:prstGeom prst="ellipse">
            <a:avLst/>
          </a:prstGeom>
          <a:solidFill>
            <a:srgbClr val="B3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latin typeface="GT Pressura" panose="020B0604020202020204" pitchFamily="50" charset="0"/>
            </a:endParaRPr>
          </a:p>
        </p:txBody>
      </p:sp>
      <p:sp>
        <p:nvSpPr>
          <p:cNvPr id="102" name="TextBox 101"/>
          <p:cNvSpPr txBox="1"/>
          <p:nvPr/>
        </p:nvSpPr>
        <p:spPr>
          <a:xfrm>
            <a:off x="728717" y="4195319"/>
            <a:ext cx="470000" cy="400110"/>
          </a:xfrm>
          <a:prstGeom prst="rect">
            <a:avLst/>
          </a:prstGeom>
          <a:noFill/>
        </p:spPr>
        <p:txBody>
          <a:bodyPr wrap="none" rtlCol="0">
            <a:spAutoFit/>
          </a:bodyPr>
          <a:lstStyle/>
          <a:p>
            <a:pPr algn="r"/>
            <a:r>
              <a:rPr lang="en-US" altLang="ko-KR" sz="2000" b="1" dirty="0">
                <a:latin typeface="GT Pressura" panose="020B0604020202020204" pitchFamily="50" charset="0"/>
                <a:cs typeface="Arial" pitchFamily="34" charset="0"/>
              </a:rPr>
              <a:t>03</a:t>
            </a:r>
            <a:endParaRPr lang="ko-KR" altLang="en-US" sz="2000" b="1" dirty="0">
              <a:latin typeface="GT Pressura" panose="020B0604020202020204" pitchFamily="50" charset="0"/>
              <a:cs typeface="Arial" pitchFamily="34" charset="0"/>
            </a:endParaRPr>
          </a:p>
        </p:txBody>
      </p:sp>
      <p:sp>
        <p:nvSpPr>
          <p:cNvPr id="96" name="TextBox 95"/>
          <p:cNvSpPr txBox="1"/>
          <p:nvPr/>
        </p:nvSpPr>
        <p:spPr>
          <a:xfrm>
            <a:off x="720586" y="3170043"/>
            <a:ext cx="470000" cy="400110"/>
          </a:xfrm>
          <a:prstGeom prst="rect">
            <a:avLst/>
          </a:prstGeom>
          <a:noFill/>
        </p:spPr>
        <p:txBody>
          <a:bodyPr wrap="none" rtlCol="0">
            <a:spAutoFit/>
          </a:bodyPr>
          <a:lstStyle/>
          <a:p>
            <a:pPr algn="r"/>
            <a:r>
              <a:rPr lang="en-US" altLang="ko-KR" sz="2000" b="1" dirty="0">
                <a:latin typeface="GT Pressura" panose="020B0604020202020204" pitchFamily="50" charset="0"/>
                <a:cs typeface="Arial" pitchFamily="34" charset="0"/>
              </a:rPr>
              <a:t>02</a:t>
            </a:r>
            <a:endParaRPr lang="ko-KR" altLang="en-US" sz="2000" b="1" dirty="0">
              <a:latin typeface="GT Pressura" panose="020B0604020202020204" pitchFamily="50" charset="0"/>
              <a:cs typeface="Arial" pitchFamily="34" charset="0"/>
            </a:endParaRPr>
          </a:p>
        </p:txBody>
      </p:sp>
      <p:sp>
        <p:nvSpPr>
          <p:cNvPr id="108" name="TextBox 107"/>
          <p:cNvSpPr txBox="1"/>
          <p:nvPr/>
        </p:nvSpPr>
        <p:spPr>
          <a:xfrm>
            <a:off x="720586" y="5176218"/>
            <a:ext cx="470000" cy="400110"/>
          </a:xfrm>
          <a:prstGeom prst="rect">
            <a:avLst/>
          </a:prstGeom>
          <a:noFill/>
        </p:spPr>
        <p:txBody>
          <a:bodyPr wrap="none" rtlCol="0">
            <a:spAutoFit/>
          </a:bodyPr>
          <a:lstStyle/>
          <a:p>
            <a:pPr algn="r"/>
            <a:r>
              <a:rPr lang="en-US" altLang="ko-KR" sz="2000" b="1" dirty="0">
                <a:latin typeface="GT Pressura" panose="020B0604020202020204" pitchFamily="50" charset="0"/>
                <a:cs typeface="Arial" pitchFamily="34" charset="0"/>
              </a:rPr>
              <a:t>04</a:t>
            </a:r>
            <a:endParaRPr lang="ko-KR" altLang="en-US" sz="2000" b="1" dirty="0">
              <a:latin typeface="GT Pressura" panose="020B0604020202020204" pitchFamily="50" charset="0"/>
              <a:cs typeface="Arial" pitchFamily="34" charset="0"/>
            </a:endParaRPr>
          </a:p>
        </p:txBody>
      </p:sp>
      <p:pic>
        <p:nvPicPr>
          <p:cNvPr id="3" name="Billede 2"/>
          <p:cNvPicPr>
            <a:picLocks noChangeAspect="1"/>
          </p:cNvPicPr>
          <p:nvPr/>
        </p:nvPicPr>
        <p:blipFill>
          <a:blip r:embed="rId4"/>
          <a:stretch>
            <a:fillRect/>
          </a:stretch>
        </p:blipFill>
        <p:spPr>
          <a:xfrm>
            <a:off x="1426488" y="5815675"/>
            <a:ext cx="1676545" cy="768163"/>
          </a:xfrm>
          <a:prstGeom prst="rect">
            <a:avLst/>
          </a:prstGeom>
        </p:spPr>
      </p:pic>
    </p:spTree>
    <p:extLst>
      <p:ext uri="{BB962C8B-B14F-4D97-AF65-F5344CB8AC3E}">
        <p14:creationId xmlns:p14="http://schemas.microsoft.com/office/powerpoint/2010/main" val="1401093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G4jKG9lXu8"/>
          <p:cNvPicPr>
            <a:picLocks noRot="1" noChangeAspect="1"/>
          </p:cNvPicPr>
          <p:nvPr>
            <a:videoFile r:link="rId1"/>
          </p:nvPr>
        </p:nvPicPr>
        <p:blipFill>
          <a:blip r:embed="rId4"/>
          <a:stretch>
            <a:fillRect/>
          </a:stretch>
        </p:blipFill>
        <p:spPr>
          <a:xfrm>
            <a:off x="2286000" y="2143125"/>
            <a:ext cx="4572000" cy="2571750"/>
          </a:xfrm>
          <a:prstGeom prst="rect">
            <a:avLst/>
          </a:prstGeom>
        </p:spPr>
      </p:pic>
      <p:sp>
        <p:nvSpPr>
          <p:cNvPr id="3" name="Tekstfelt 2"/>
          <p:cNvSpPr txBox="1"/>
          <p:nvPr/>
        </p:nvSpPr>
        <p:spPr>
          <a:xfrm>
            <a:off x="2286000" y="1412776"/>
            <a:ext cx="4572000" cy="646331"/>
          </a:xfrm>
          <a:prstGeom prst="rect">
            <a:avLst/>
          </a:prstGeom>
          <a:noFill/>
        </p:spPr>
        <p:txBody>
          <a:bodyPr wrap="square" rtlCol="0">
            <a:spAutoFit/>
          </a:bodyPr>
          <a:lstStyle/>
          <a:p>
            <a:pPr algn="ctr"/>
            <a:r>
              <a:rPr lang="en-US" sz="3600" b="1" dirty="0" err="1" smtClean="0">
                <a:latin typeface="GT Pressura" panose="020B0604020202020204" pitchFamily="50" charset="0"/>
              </a:rPr>
              <a:t>Dagdrømmeri</a:t>
            </a:r>
            <a:endParaRPr lang="da-DK" sz="2800" b="1" dirty="0">
              <a:latin typeface="GT Pressura" panose="020B0604020202020204" pitchFamily="50" charset="0"/>
            </a:endParaRPr>
          </a:p>
        </p:txBody>
      </p:sp>
    </p:spTree>
    <p:extLst>
      <p:ext uri="{BB962C8B-B14F-4D97-AF65-F5344CB8AC3E}">
        <p14:creationId xmlns:p14="http://schemas.microsoft.com/office/powerpoint/2010/main" val="2541077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DFF5"/>
        </a:solidFill>
        <a:effectLst/>
      </p:bgPr>
    </p:bg>
    <p:spTree>
      <p:nvGrpSpPr>
        <p:cNvPr id="1" name=""/>
        <p:cNvGrpSpPr/>
        <p:nvPr/>
      </p:nvGrpSpPr>
      <p:grpSpPr>
        <a:xfrm>
          <a:off x="0" y="0"/>
          <a:ext cx="0" cy="0"/>
          <a:chOff x="0" y="0"/>
          <a:chExt cx="0" cy="0"/>
        </a:xfrm>
      </p:grpSpPr>
      <p:sp>
        <p:nvSpPr>
          <p:cNvPr id="15" name="Afrundet rektangel 14">
            <a:extLst>
              <a:ext uri="{FF2B5EF4-FFF2-40B4-BE49-F238E27FC236}">
                <a16:creationId xmlns:a16="http://schemas.microsoft.com/office/drawing/2014/main" id="{9F5825A2-4E8A-2A4B-8FEB-631B2F4C2CC3}"/>
              </a:ext>
            </a:extLst>
          </p:cNvPr>
          <p:cNvSpPr/>
          <p:nvPr/>
        </p:nvSpPr>
        <p:spPr>
          <a:xfrm>
            <a:off x="2663715" y="4324628"/>
            <a:ext cx="6300192" cy="507766"/>
          </a:xfrm>
          <a:prstGeom prst="roundRect">
            <a:avLst>
              <a:gd name="adj" fmla="val 50000"/>
            </a:avLst>
          </a:prstGeom>
          <a:solidFill>
            <a:srgbClr val="4F9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Afrundet rektangel 4">
            <a:extLst>
              <a:ext uri="{FF2B5EF4-FFF2-40B4-BE49-F238E27FC236}">
                <a16:creationId xmlns:a16="http://schemas.microsoft.com/office/drawing/2014/main" id="{3AF949EB-A870-2F4A-BD6A-45CFAC08ED27}"/>
              </a:ext>
            </a:extLst>
          </p:cNvPr>
          <p:cNvSpPr/>
          <p:nvPr/>
        </p:nvSpPr>
        <p:spPr>
          <a:xfrm>
            <a:off x="232196" y="1862019"/>
            <a:ext cx="6300192" cy="513007"/>
          </a:xfrm>
          <a:prstGeom prst="roundRect">
            <a:avLst>
              <a:gd name="adj"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ctrTitle"/>
          </p:nvPr>
        </p:nvSpPr>
        <p:spPr>
          <a:xfrm>
            <a:off x="684984" y="73389"/>
            <a:ext cx="7772400" cy="1470025"/>
          </a:xfrm>
        </p:spPr>
        <p:txBody>
          <a:bodyPr/>
          <a:lstStyle/>
          <a:p>
            <a:r>
              <a:rPr lang="da-DK" dirty="0">
                <a:solidFill>
                  <a:schemeClr val="tx1">
                    <a:lumMod val="75000"/>
                    <a:lumOff val="25000"/>
                  </a:schemeClr>
                </a:solidFill>
                <a:latin typeface="Futura Medium" panose="020B0602020204020303" pitchFamily="34" charset="-79"/>
                <a:cs typeface="Futura Medium" panose="020B0602020204020303" pitchFamily="34" charset="-79"/>
              </a:rPr>
              <a:t>ALBERTS HISTORIE</a:t>
            </a:r>
          </a:p>
        </p:txBody>
      </p:sp>
      <p:sp>
        <p:nvSpPr>
          <p:cNvPr id="3" name="Ellipse 2">
            <a:extLst>
              <a:ext uri="{FF2B5EF4-FFF2-40B4-BE49-F238E27FC236}">
                <a16:creationId xmlns:a16="http://schemas.microsoft.com/office/drawing/2014/main" id="{0DEB4A71-F2C6-7247-968F-81C15EB009D2}"/>
              </a:ext>
            </a:extLst>
          </p:cNvPr>
          <p:cNvSpPr/>
          <p:nvPr/>
        </p:nvSpPr>
        <p:spPr>
          <a:xfrm>
            <a:off x="180093" y="1914112"/>
            <a:ext cx="2806789" cy="2806789"/>
          </a:xfrm>
          <a:prstGeom prst="ellipse">
            <a:avLst/>
          </a:prstGeom>
          <a:blipFill>
            <a:blip r:embed="rId3"/>
            <a:stretch>
              <a:fillRect l="-15413" r="-15413"/>
            </a:stretch>
          </a:blipFill>
          <a:ln w="31750" cap="rnd">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F055AE0D-58CD-2949-8CDE-38F5D13AA10D}"/>
              </a:ext>
            </a:extLst>
          </p:cNvPr>
          <p:cNvSpPr/>
          <p:nvPr/>
        </p:nvSpPr>
        <p:spPr>
          <a:xfrm>
            <a:off x="3167790" y="1975915"/>
            <a:ext cx="2806789" cy="2806789"/>
          </a:xfrm>
          <a:prstGeom prst="ellipse">
            <a:avLst/>
          </a:prstGeom>
          <a:blipFill dpi="0" rotWithShape="1">
            <a:blip r:embed="rId4">
              <a:extLst>
                <a:ext uri="{BEBA8EAE-BF5A-486C-A8C5-ECC9F3942E4B}">
                  <a14:imgProps xmlns:a14="http://schemas.microsoft.com/office/drawing/2010/main">
                    <a14:imgLayer r:embed="rId5">
                      <a14:imgEffect>
                        <a14:saturation sat="140000"/>
                      </a14:imgEffect>
                    </a14:imgLayer>
                  </a14:imgProps>
                </a:ext>
              </a:extLst>
            </a:blip>
            <a:srcRect/>
            <a:stretch>
              <a:fillRect l="-12848" r="-17978"/>
            </a:stretch>
          </a:blipFill>
          <a:ln w="31750" cap="rnd">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ED6D25B8-785D-574C-8250-B39D2DD8D451}"/>
              </a:ext>
            </a:extLst>
          </p:cNvPr>
          <p:cNvSpPr/>
          <p:nvPr/>
        </p:nvSpPr>
        <p:spPr>
          <a:xfrm>
            <a:off x="6177079" y="2025605"/>
            <a:ext cx="2806789" cy="2806789"/>
          </a:xfrm>
          <a:prstGeom prst="ellipse">
            <a:avLst/>
          </a:prstGeom>
          <a:blipFill dpi="0" rotWithShape="1">
            <a:blip r:embed="rId6">
              <a:extLst>
                <a:ext uri="{BEBA8EAE-BF5A-486C-A8C5-ECC9F3942E4B}">
                  <a14:imgProps xmlns:a14="http://schemas.microsoft.com/office/drawing/2010/main">
                    <a14:imgLayer r:embed="rId7">
                      <a14:imgEffect>
                        <a14:saturation sat="141000"/>
                      </a14:imgEffect>
                    </a14:imgLayer>
                  </a14:imgProps>
                </a:ext>
              </a:extLst>
            </a:blip>
            <a:srcRect/>
            <a:stretch>
              <a:fillRect l="619" t="619" r="619" b="619"/>
            </a:stretch>
          </a:blipFill>
          <a:ln w="31750" cap="rnd">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boks 7"/>
          <p:cNvSpPr txBox="1"/>
          <p:nvPr/>
        </p:nvSpPr>
        <p:spPr>
          <a:xfrm>
            <a:off x="119418" y="6096054"/>
            <a:ext cx="6960958" cy="646331"/>
          </a:xfrm>
          <a:prstGeom prst="rect">
            <a:avLst/>
          </a:prstGeom>
          <a:noFill/>
        </p:spPr>
        <p:txBody>
          <a:bodyPr wrap="square" rtlCol="0">
            <a:spAutoFit/>
          </a:bodyPr>
          <a:lstStyle/>
          <a:p>
            <a:r>
              <a:rPr lang="da-DK" b="1" dirty="0"/>
              <a:t/>
            </a:r>
            <a:br>
              <a:rPr lang="da-DK" b="1" dirty="0"/>
            </a:br>
            <a:r>
              <a:rPr lang="da-DK" dirty="0">
                <a:solidFill>
                  <a:schemeClr val="bg1">
                    <a:lumMod val="50000"/>
                  </a:schemeClr>
                </a:solidFill>
              </a:rPr>
              <a:t>Af forfatter Signe Rhode og illustrator Anja Løfkvist</a:t>
            </a:r>
          </a:p>
        </p:txBody>
      </p:sp>
      <p:pic>
        <p:nvPicPr>
          <p:cNvPr id="17" name="Billede 16">
            <a:extLst>
              <a:ext uri="{FF2B5EF4-FFF2-40B4-BE49-F238E27FC236}">
                <a16:creationId xmlns:a16="http://schemas.microsoft.com/office/drawing/2014/main" id="{CF1DE252-E22E-2946-A73D-A96B66A3A3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0613" y="6034672"/>
            <a:ext cx="1673255" cy="765276"/>
          </a:xfrm>
          <a:prstGeom prst="rect">
            <a:avLst/>
          </a:prstGeom>
        </p:spPr>
      </p:pic>
    </p:spTree>
    <p:extLst>
      <p:ext uri="{BB962C8B-B14F-4D97-AF65-F5344CB8AC3E}">
        <p14:creationId xmlns:p14="http://schemas.microsoft.com/office/powerpoint/2010/main" val="2201457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descr="Lungeforeningen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3056126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Lungeforeningen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852"/>
            <a:ext cx="9144000" cy="646440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869" y="6143749"/>
            <a:ext cx="1385674" cy="634397"/>
          </a:xfrm>
          <a:prstGeom prst="rect">
            <a:avLst/>
          </a:prstGeom>
        </p:spPr>
      </p:pic>
    </p:spTree>
    <p:extLst>
      <p:ext uri="{BB962C8B-B14F-4D97-AF65-F5344CB8AC3E}">
        <p14:creationId xmlns:p14="http://schemas.microsoft.com/office/powerpoint/2010/main" val="153979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3D020AC69EA1439C6D3CB4D4D33829" ma:contentTypeVersion="8" ma:contentTypeDescription="Create a new document." ma:contentTypeScope="" ma:versionID="895dc39f28f5c97ab9d63f303453cb45">
  <xsd:schema xmlns:xsd="http://www.w3.org/2001/XMLSchema" xmlns:xs="http://www.w3.org/2001/XMLSchema" xmlns:p="http://schemas.microsoft.com/office/2006/metadata/properties" xmlns:ns3="4b8ebdde-2688-4b39-9c07-d591e4491165" targetNamespace="http://schemas.microsoft.com/office/2006/metadata/properties" ma:root="true" ma:fieldsID="cb2a45dbc7d0483f96a4faf888cef8c6" ns3:_="">
    <xsd:import namespace="4b8ebdde-2688-4b39-9c07-d591e449116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ebdde-2688-4b39-9c07-d591e44911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35BB1A-3F9E-42DF-B0CD-13E0D5B23CE8}">
  <ds:schemaRefs>
    <ds:schemaRef ds:uri="http://schemas.microsoft.com/sharepoint/v3/contenttype/forms"/>
  </ds:schemaRefs>
</ds:datastoreItem>
</file>

<file path=customXml/itemProps2.xml><?xml version="1.0" encoding="utf-8"?>
<ds:datastoreItem xmlns:ds="http://schemas.openxmlformats.org/officeDocument/2006/customXml" ds:itemID="{F4CAAE22-65A7-4D58-ADB5-0EAB0F6FC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8ebdde-2688-4b39-9c07-d591e44911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8F12A0-F3C8-4B4B-B472-1540048C1499}">
  <ds:schemaRefs>
    <ds:schemaRef ds:uri="http://purl.org/dc/elements/1.1/"/>
    <ds:schemaRef ds:uri="http://schemas.microsoft.com/office/2006/metadata/properties"/>
    <ds:schemaRef ds:uri="4b8ebdde-2688-4b39-9c07-d591e4491165"/>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1821</TotalTime>
  <Words>2455</Words>
  <Application>Microsoft Office PowerPoint</Application>
  <PresentationFormat>Skærmshow (4:3)</PresentationFormat>
  <Paragraphs>176</Paragraphs>
  <Slides>20</Slides>
  <Notes>20</Notes>
  <HiddenSlides>0</HiddenSlides>
  <MMClips>2</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20</vt:i4>
      </vt:variant>
    </vt:vector>
  </HeadingPairs>
  <TitlesOfParts>
    <vt:vector size="27" baseType="lpstr">
      <vt:lpstr>맑은 고딕</vt:lpstr>
      <vt:lpstr>ＭＳ Ｐゴシック</vt:lpstr>
      <vt:lpstr>Arial</vt:lpstr>
      <vt:lpstr>Calibri</vt:lpstr>
      <vt:lpstr>Futura Medium</vt:lpstr>
      <vt:lpstr>GT Pressura</vt:lpstr>
      <vt:lpstr>Kontortema</vt:lpstr>
      <vt:lpstr>PowerPoint-præsentation</vt:lpstr>
      <vt:lpstr>PowerPoint-præsentation</vt:lpstr>
      <vt:lpstr>PowerPoint-præsentation</vt:lpstr>
      <vt:lpstr>PowerPoint-præsentation</vt:lpstr>
      <vt:lpstr>PowerPoint-præsentation</vt:lpstr>
      <vt:lpstr>PowerPoint-præsentation</vt:lpstr>
      <vt:lpstr>ALBERTS 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Lungesnak</dc:title>
  <dc:creator>Caspar Haarløv</dc:creator>
  <cp:lastModifiedBy>Caspar Haarløv</cp:lastModifiedBy>
  <cp:revision>103</cp:revision>
  <cp:lastPrinted>2019-03-12T09:20:08Z</cp:lastPrinted>
  <dcterms:created xsi:type="dcterms:W3CDTF">2017-04-26T11:28:14Z</dcterms:created>
  <dcterms:modified xsi:type="dcterms:W3CDTF">2020-03-02T14:27:56Z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0x0101009B3D020AC69EA1439C6D3CB4D4D33829</vt:lpwstr>
  </property>
</Properties>
</file>